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C Fat Bamboo" charset="1" panose="02000603000000000000"/>
      <p:regular r:id="rId10"/>
    </p:embeddedFont>
    <p:embeddedFont>
      <p:font typeface="AC Fat Bamboo Italics" charset="1" panose="02000603000000000000"/>
      <p:regular r:id="rId11"/>
    </p:embeddedFont>
    <p:embeddedFont>
      <p:font typeface="Pangolin"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viewProps.xml" Type="http://schemas.openxmlformats.org/officeDocument/2006/relationships/viewProps"/><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slides/slide25.xml" Type="http://schemas.openxmlformats.org/officeDocument/2006/relationships/slide"/><Relationship Id="rId38" Target="slides/slide2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svg" Type="http://schemas.openxmlformats.org/officeDocument/2006/relationships/image"/><Relationship Id="rId7" Target="../media/image50.png" Type="http://schemas.openxmlformats.org/officeDocument/2006/relationships/image"/><Relationship Id="rId8" Target="../media/image51.svg" Type="http://schemas.openxmlformats.org/officeDocument/2006/relationships/image"/><Relationship Id="rId9" Target="../media/image5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12" Target="../media/image6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1.pn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6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63.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4.pn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2" Target="../media/image65.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6.pn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67.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2" Target="../media/image29.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20442" y="2507961"/>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3668882" y="920396"/>
            <a:ext cx="10950236" cy="10950236"/>
            <a:chOff x="0" y="0"/>
            <a:chExt cx="14600315" cy="14600315"/>
          </a:xfrm>
        </p:grpSpPr>
        <p:sp>
          <p:nvSpPr>
            <p:cNvPr name="Freeform 6" id="6"/>
            <p:cNvSpPr/>
            <p:nvPr/>
          </p:nvSpPr>
          <p:spPr>
            <a:xfrm flipH="false" flipV="false" rot="2700000">
              <a:off x="2138167" y="2138167"/>
              <a:ext cx="10323982" cy="10323982"/>
            </a:xfrm>
            <a:custGeom>
              <a:avLst/>
              <a:gdLst/>
              <a:ahLst/>
              <a:cxnLst/>
              <a:rect r="r" b="b" t="t" l="l"/>
              <a:pathLst>
                <a:path h="10323982" w="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74741" y="2515121"/>
              <a:ext cx="4806481" cy="4536117"/>
            </a:xfrm>
            <a:custGeom>
              <a:avLst/>
              <a:gdLst/>
              <a:ahLst/>
              <a:cxnLst/>
              <a:rect r="r" b="b" t="t" l="l"/>
              <a:pathLst>
                <a:path h="4536117" w="4806481">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9503582">
              <a:off x="10539017" y="6650824"/>
              <a:ext cx="2910358" cy="2746651"/>
            </a:xfrm>
            <a:custGeom>
              <a:avLst/>
              <a:gdLst/>
              <a:ahLst/>
              <a:cxnLst/>
              <a:rect r="r" b="b" t="t" l="l"/>
              <a:pathLst>
                <a:path h="2746651" w="2910358">
                  <a:moveTo>
                    <a:pt x="0" y="0"/>
                  </a:moveTo>
                  <a:lnTo>
                    <a:pt x="2910358" y="0"/>
                  </a:lnTo>
                  <a:lnTo>
                    <a:pt x="2910358" y="2746650"/>
                  </a:lnTo>
                  <a:lnTo>
                    <a:pt x="0" y="2746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9" id="9"/>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10" id="10"/>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3668882" y="3250300"/>
            <a:ext cx="9793633" cy="1803363"/>
          </a:xfrm>
          <a:prstGeom prst="rect">
            <a:avLst/>
          </a:prstGeom>
        </p:spPr>
        <p:txBody>
          <a:bodyPr anchor="t" rtlCol="false" tIns="0" lIns="0" bIns="0" rIns="0">
            <a:spAutoFit/>
          </a:bodyPr>
          <a:lstStyle/>
          <a:p>
            <a:pPr algn="ctr">
              <a:lnSpc>
                <a:spcPts val="13999"/>
              </a:lnSpc>
              <a:spcBef>
                <a:spcPct val="0"/>
              </a:spcBef>
            </a:pPr>
            <a:r>
              <a:rPr lang="en-US" sz="9999" spc="879">
                <a:solidFill>
                  <a:srgbClr val="000000"/>
                </a:solidFill>
                <a:latin typeface="AC Fat Bamboo Bold"/>
              </a:rPr>
              <a:t>Perpetuitas</a:t>
            </a:r>
          </a:p>
        </p:txBody>
      </p:sp>
      <p:sp>
        <p:nvSpPr>
          <p:cNvPr name="TextBox 12" id="12"/>
          <p:cNvSpPr txBox="true"/>
          <p:nvPr/>
        </p:nvSpPr>
        <p:spPr>
          <a:xfrm rot="0">
            <a:off x="5355341" y="5105400"/>
            <a:ext cx="6800965" cy="282030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Pangolin"/>
              </a:rPr>
              <a:t>Keamanan “selamanya” lainnya dimulai pada pertengahan tahun 1700-an ketika pemerintah Inggris menerbitkan sejumlah obligasi yang tidak pernah jatuh tempo dan hasilnya digunakan untuk melunasi obligasi Inggris lainnya. Karena tindakan ini mengkonsolidasikan utang pemerintah, obligasi baru ini disebut “konsol.” Istilah ini melekat, dan sekarang obligasi apa pun yang menjanjikan pembayaran bunga selamanya disebut konsol, atau perpetuitas. Tingkat bunga konsol adalah 2,5%, jadi konsol dengan nilai nominal ₤1.000 akan membayar ₤25 per tahun selamanya.</a:t>
            </a:r>
          </a:p>
        </p:txBody>
      </p:sp>
      <p:sp>
        <p:nvSpPr>
          <p:cNvPr name="Freeform 13" id="13"/>
          <p:cNvSpPr/>
          <p:nvPr/>
        </p:nvSpPr>
        <p:spPr>
          <a:xfrm flipH="false" flipV="false" rot="1323373">
            <a:off x="2835637" y="6505531"/>
            <a:ext cx="2424672" cy="978686"/>
          </a:xfrm>
          <a:custGeom>
            <a:avLst/>
            <a:gdLst/>
            <a:ahLst/>
            <a:cxnLst/>
            <a:rect r="r" b="b" t="t" l="l"/>
            <a:pathLst>
              <a:path h="978686" w="2424672">
                <a:moveTo>
                  <a:pt x="0" y="0"/>
                </a:moveTo>
                <a:lnTo>
                  <a:pt x="2424672" y="0"/>
                </a:lnTo>
                <a:lnTo>
                  <a:pt x="2424672" y="978686"/>
                </a:lnTo>
                <a:lnTo>
                  <a:pt x="0" y="9786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2948473" y="2311519"/>
            <a:ext cx="1145853" cy="1486365"/>
          </a:xfrm>
          <a:custGeom>
            <a:avLst/>
            <a:gdLst/>
            <a:ahLst/>
            <a:cxnLst/>
            <a:rect r="r" b="b" t="t" l="l"/>
            <a:pathLst>
              <a:path h="1486365" w="1145853">
                <a:moveTo>
                  <a:pt x="0" y="0"/>
                </a:moveTo>
                <a:lnTo>
                  <a:pt x="1145853" y="0"/>
                </a:lnTo>
                <a:lnTo>
                  <a:pt x="1145853" y="1486366"/>
                </a:lnTo>
                <a:lnTo>
                  <a:pt x="0" y="148636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43580" y="2876727"/>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52035" y="5459147"/>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1156334" y="-48410"/>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636302">
            <a:off x="10512108" y="2430457"/>
            <a:ext cx="5044416" cy="4457429"/>
          </a:xfrm>
          <a:custGeom>
            <a:avLst/>
            <a:gdLst/>
            <a:ahLst/>
            <a:cxnLst/>
            <a:rect r="r" b="b" t="t" l="l"/>
            <a:pathLst>
              <a:path h="4457429" w="5044416">
                <a:moveTo>
                  <a:pt x="0" y="0"/>
                </a:moveTo>
                <a:lnTo>
                  <a:pt x="5044416" y="0"/>
                </a:lnTo>
                <a:lnTo>
                  <a:pt x="5044416" y="4457430"/>
                </a:lnTo>
                <a:lnTo>
                  <a:pt x="0" y="4457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7021514">
            <a:off x="3847959" y="3691341"/>
            <a:ext cx="3275232" cy="4288356"/>
          </a:xfrm>
          <a:custGeom>
            <a:avLst/>
            <a:gdLst/>
            <a:ahLst/>
            <a:cxnLst/>
            <a:rect r="r" b="b" t="t" l="l"/>
            <a:pathLst>
              <a:path h="4288356" w="3275232">
                <a:moveTo>
                  <a:pt x="0" y="0"/>
                </a:moveTo>
                <a:lnTo>
                  <a:pt x="3275232" y="0"/>
                </a:lnTo>
                <a:lnTo>
                  <a:pt x="3275232" y="4288356"/>
                </a:lnTo>
                <a:lnTo>
                  <a:pt x="0" y="42883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2244677" y="4002609"/>
            <a:ext cx="13798646" cy="2882602"/>
          </a:xfrm>
          <a:prstGeom prst="rect">
            <a:avLst/>
          </a:prstGeom>
        </p:spPr>
        <p:txBody>
          <a:bodyPr anchor="t" rtlCol="false" tIns="0" lIns="0" bIns="0" rIns="0">
            <a:spAutoFit/>
          </a:bodyPr>
          <a:lstStyle/>
          <a:p>
            <a:pPr algn="ctr" marL="0" indent="0" lvl="0">
              <a:lnSpc>
                <a:spcPts val="11200"/>
              </a:lnSpc>
              <a:spcBef>
                <a:spcPct val="0"/>
              </a:spcBef>
            </a:pPr>
            <a:r>
              <a:rPr lang="en-US" sz="8000" spc="688">
                <a:solidFill>
                  <a:srgbClr val="000000"/>
                </a:solidFill>
                <a:latin typeface="AC Fat Bamboo"/>
              </a:rPr>
              <a:t>Nilai Sekarang Anuitas Biasa dan Anuitas Jatuh Tempo</a:t>
            </a:r>
          </a:p>
        </p:txBody>
      </p:sp>
      <p:sp>
        <p:nvSpPr>
          <p:cNvPr name="Freeform 8" id="8"/>
          <p:cNvSpPr/>
          <p:nvPr/>
        </p:nvSpPr>
        <p:spPr>
          <a:xfrm flipH="false" flipV="false" rot="-10800000">
            <a:off x="4217374" y="8978115"/>
            <a:ext cx="11213627" cy="1549519"/>
          </a:xfrm>
          <a:custGeom>
            <a:avLst/>
            <a:gdLst/>
            <a:ahLst/>
            <a:cxnLst/>
            <a:rect r="r" b="b" t="t" l="l"/>
            <a:pathLst>
              <a:path h="1549519" w="11213627">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22836" y="508693"/>
            <a:ext cx="5914551" cy="5901518"/>
            <a:chOff x="0" y="0"/>
            <a:chExt cx="7886068" cy="7868691"/>
          </a:xfrm>
        </p:grpSpPr>
        <p:sp>
          <p:nvSpPr>
            <p:cNvPr name="Freeform 3" id="3"/>
            <p:cNvSpPr/>
            <p:nvPr/>
          </p:nvSpPr>
          <p:spPr>
            <a:xfrm flipH="false" flipV="false" rot="-7966963">
              <a:off x="1235274" y="1067784"/>
              <a:ext cx="5415521" cy="5733123"/>
            </a:xfrm>
            <a:custGeom>
              <a:avLst/>
              <a:gdLst/>
              <a:ahLst/>
              <a:cxnLst/>
              <a:rect r="r" b="b" t="t" l="l"/>
              <a:pathLst>
                <a:path h="5733123" w="5415521">
                  <a:moveTo>
                    <a:pt x="0" y="0"/>
                  </a:moveTo>
                  <a:lnTo>
                    <a:pt x="5415521" y="0"/>
                  </a:lnTo>
                  <a:lnTo>
                    <a:pt x="5415521" y="5733123"/>
                  </a:lnTo>
                  <a:lnTo>
                    <a:pt x="0" y="57331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590557">
              <a:off x="2756269" y="2168556"/>
              <a:ext cx="4037424" cy="4274205"/>
            </a:xfrm>
            <a:custGeom>
              <a:avLst/>
              <a:gdLst/>
              <a:ahLst/>
              <a:cxnLst/>
              <a:rect r="r" b="b" t="t" l="l"/>
              <a:pathLst>
                <a:path h="4274205" w="4037424">
                  <a:moveTo>
                    <a:pt x="0" y="0"/>
                  </a:moveTo>
                  <a:lnTo>
                    <a:pt x="4037424" y="0"/>
                  </a:lnTo>
                  <a:lnTo>
                    <a:pt x="4037424" y="4274205"/>
                  </a:lnTo>
                  <a:lnTo>
                    <a:pt x="0" y="42742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5" id="5"/>
          <p:cNvSpPr/>
          <p:nvPr/>
        </p:nvSpPr>
        <p:spPr>
          <a:xfrm flipH="false" flipV="false" rot="5915707">
            <a:off x="13689611" y="2404075"/>
            <a:ext cx="669661" cy="1260265"/>
          </a:xfrm>
          <a:custGeom>
            <a:avLst/>
            <a:gdLst/>
            <a:ahLst/>
            <a:cxnLst/>
            <a:rect r="r" b="b" t="t" l="l"/>
            <a:pathLst>
              <a:path h="1260265" w="669661">
                <a:moveTo>
                  <a:pt x="0" y="0"/>
                </a:moveTo>
                <a:lnTo>
                  <a:pt x="669661" y="0"/>
                </a:lnTo>
                <a:lnTo>
                  <a:pt x="669661" y="1260265"/>
                </a:lnTo>
                <a:lnTo>
                  <a:pt x="0" y="12602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853428" y="4342120"/>
            <a:ext cx="11228907" cy="1662542"/>
          </a:xfrm>
          <a:prstGeom prst="rect">
            <a:avLst/>
          </a:prstGeom>
        </p:spPr>
        <p:txBody>
          <a:bodyPr anchor="t" rtlCol="false" tIns="0" lIns="0" bIns="0" rIns="0">
            <a:spAutoFit/>
          </a:bodyPr>
          <a:lstStyle/>
          <a:p>
            <a:pPr>
              <a:lnSpc>
                <a:spcPts val="3355"/>
              </a:lnSpc>
            </a:pPr>
            <a:r>
              <a:rPr lang="en-US" sz="2397">
                <a:solidFill>
                  <a:srgbClr val="000000"/>
                </a:solidFill>
                <a:latin typeface="Pangolin"/>
              </a:rPr>
              <a:t>Diagram garis waktu menunjukkan bahwa dengan pendekatan langkah demi langkah kami menerapkan persamaan berikut dengan N 3 dan I 5%:</a:t>
            </a:r>
          </a:p>
          <a:p>
            <a:pPr>
              <a:lnSpc>
                <a:spcPts val="3355"/>
              </a:lnSpc>
            </a:pPr>
            <a:r>
              <a:rPr lang="en-US" sz="2397">
                <a:solidFill>
                  <a:srgbClr val="000000"/>
                </a:solidFill>
                <a:latin typeface="Pangolin"/>
              </a:rPr>
              <a:t>PVAN = PMT / (1+I)1 + PMT / (1+I)2 + … + PMT / (1+I)N</a:t>
            </a:r>
          </a:p>
          <a:p>
            <a:pPr>
              <a:lnSpc>
                <a:spcPts val="3355"/>
              </a:lnSpc>
              <a:spcBef>
                <a:spcPct val="0"/>
              </a:spcBef>
            </a:pPr>
            <a:r>
              <a:rPr lang="en-US" sz="2397">
                <a:solidFill>
                  <a:srgbClr val="000000"/>
                </a:solidFill>
                <a:latin typeface="Pangolin"/>
              </a:rPr>
              <a:t>Nilai sekarang dari suatu anuitas dapat ditulis sebagai:</a:t>
            </a:r>
          </a:p>
        </p:txBody>
      </p:sp>
      <p:sp>
        <p:nvSpPr>
          <p:cNvPr name="Freeform 7" id="7"/>
          <p:cNvSpPr/>
          <p:nvPr/>
        </p:nvSpPr>
        <p:spPr>
          <a:xfrm flipH="false" flipV="false" rot="5400000">
            <a:off x="12143580" y="5654501"/>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0800000">
            <a:off x="-837288" y="9152873"/>
            <a:ext cx="9305170" cy="1549519"/>
          </a:xfrm>
          <a:custGeom>
            <a:avLst/>
            <a:gdLst/>
            <a:ahLst/>
            <a:cxnLst/>
            <a:rect r="r" b="b" t="t" l="l"/>
            <a:pathLst>
              <a:path h="1549519" w="9305170">
                <a:moveTo>
                  <a:pt x="0" y="0"/>
                </a:moveTo>
                <a:lnTo>
                  <a:pt x="9305169" y="0"/>
                </a:lnTo>
                <a:lnTo>
                  <a:pt x="9305169" y="1549519"/>
                </a:lnTo>
                <a:lnTo>
                  <a:pt x="0" y="1549519"/>
                </a:lnTo>
                <a:lnTo>
                  <a:pt x="0" y="0"/>
                </a:lnTo>
                <a:close/>
              </a:path>
            </a:pathLst>
          </a:custGeom>
          <a:blipFill>
            <a:blip r:embed="rId8">
              <a:extLst>
                <a:ext uri="{96DAC541-7B7A-43D3-8B79-37D633B846F1}">
                  <asvg:svgBlip xmlns:asvg="http://schemas.microsoft.com/office/drawing/2016/SVG/main" r:embed="rId9"/>
                </a:ext>
              </a:extLst>
            </a:blip>
            <a:stretch>
              <a:fillRect l="0" t="0" r="-20509" b="0"/>
            </a:stretch>
          </a:blipFill>
        </p:spPr>
      </p:sp>
      <p:sp>
        <p:nvSpPr>
          <p:cNvPr name="Freeform 9" id="9"/>
          <p:cNvSpPr/>
          <p:nvPr/>
        </p:nvSpPr>
        <p:spPr>
          <a:xfrm flipH="false" flipV="false" rot="0">
            <a:off x="-1404258" y="-307985"/>
            <a:ext cx="8007509" cy="1549519"/>
          </a:xfrm>
          <a:custGeom>
            <a:avLst/>
            <a:gdLst/>
            <a:ahLst/>
            <a:cxnLst/>
            <a:rect r="r" b="b" t="t" l="l"/>
            <a:pathLst>
              <a:path h="1549519" w="8007509">
                <a:moveTo>
                  <a:pt x="0" y="0"/>
                </a:moveTo>
                <a:lnTo>
                  <a:pt x="8007509" y="0"/>
                </a:lnTo>
                <a:lnTo>
                  <a:pt x="8007509" y="1549520"/>
                </a:lnTo>
                <a:lnTo>
                  <a:pt x="0" y="1549520"/>
                </a:lnTo>
                <a:lnTo>
                  <a:pt x="0" y="0"/>
                </a:lnTo>
                <a:close/>
              </a:path>
            </a:pathLst>
          </a:custGeom>
          <a:blipFill>
            <a:blip r:embed="rId8">
              <a:extLst>
                <a:ext uri="{96DAC541-7B7A-43D3-8B79-37D633B846F1}">
                  <asvg:svgBlip xmlns:asvg="http://schemas.microsoft.com/office/drawing/2016/SVG/main" r:embed="rId9"/>
                </a:ext>
              </a:extLst>
            </a:blip>
            <a:stretch>
              <a:fillRect l="-40038" t="0" r="0" b="0"/>
            </a:stretch>
          </a:blipFill>
        </p:spPr>
      </p:sp>
      <p:sp>
        <p:nvSpPr>
          <p:cNvPr name="Freeform 10" id="10"/>
          <p:cNvSpPr/>
          <p:nvPr/>
        </p:nvSpPr>
        <p:spPr>
          <a:xfrm flipH="false" flipV="false" rot="0">
            <a:off x="2608273" y="6347563"/>
            <a:ext cx="11811676" cy="1853525"/>
          </a:xfrm>
          <a:custGeom>
            <a:avLst/>
            <a:gdLst/>
            <a:ahLst/>
            <a:cxnLst/>
            <a:rect r="r" b="b" t="t" l="l"/>
            <a:pathLst>
              <a:path h="1853525" w="11811676">
                <a:moveTo>
                  <a:pt x="0" y="0"/>
                </a:moveTo>
                <a:lnTo>
                  <a:pt x="11811676" y="0"/>
                </a:lnTo>
                <a:lnTo>
                  <a:pt x="11811676" y="1853524"/>
                </a:lnTo>
                <a:lnTo>
                  <a:pt x="0" y="1853524"/>
                </a:lnTo>
                <a:lnTo>
                  <a:pt x="0" y="0"/>
                </a:lnTo>
                <a:close/>
              </a:path>
            </a:pathLst>
          </a:custGeom>
          <a:blipFill>
            <a:blip r:embed="rId10"/>
            <a:stretch>
              <a:fillRect l="0" t="0" r="0" b="0"/>
            </a:stretch>
          </a:blipFill>
        </p:spPr>
      </p:sp>
      <p:sp>
        <p:nvSpPr>
          <p:cNvPr name="TextBox 11" id="11"/>
          <p:cNvSpPr txBox="true"/>
          <p:nvPr/>
        </p:nvSpPr>
        <p:spPr>
          <a:xfrm rot="0">
            <a:off x="2608273" y="2853233"/>
            <a:ext cx="11719216" cy="1189695"/>
          </a:xfrm>
          <a:prstGeom prst="rect">
            <a:avLst/>
          </a:prstGeom>
        </p:spPr>
        <p:txBody>
          <a:bodyPr anchor="t" rtlCol="false" tIns="0" lIns="0" bIns="0" rIns="0">
            <a:spAutoFit/>
          </a:bodyPr>
          <a:lstStyle/>
          <a:p>
            <a:pPr algn="ctr" marL="0" indent="0" lvl="0">
              <a:lnSpc>
                <a:spcPts val="9291"/>
              </a:lnSpc>
              <a:spcBef>
                <a:spcPct val="0"/>
              </a:spcBef>
            </a:pPr>
            <a:r>
              <a:rPr lang="en-US" sz="6637" spc="537">
                <a:solidFill>
                  <a:srgbClr val="000000"/>
                </a:solidFill>
                <a:latin typeface="AC Fat Bamboo"/>
              </a:rPr>
              <a:t>Nilai Sekarang dari Anuitas Biasa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1925866" y="9095657"/>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13456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114635">
            <a:off x="972396" y="1547361"/>
            <a:ext cx="2161018" cy="2039461"/>
          </a:xfrm>
          <a:custGeom>
            <a:avLst/>
            <a:gdLst/>
            <a:ahLst/>
            <a:cxnLst/>
            <a:rect r="r" b="b" t="t" l="l"/>
            <a:pathLst>
              <a:path h="2039461" w="2161018">
                <a:moveTo>
                  <a:pt x="0" y="0"/>
                </a:moveTo>
                <a:lnTo>
                  <a:pt x="2161018" y="0"/>
                </a:lnTo>
                <a:lnTo>
                  <a:pt x="2161018" y="2039460"/>
                </a:lnTo>
                <a:lnTo>
                  <a:pt x="0" y="20394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602747" y="774760"/>
            <a:ext cx="3125068" cy="2949283"/>
          </a:xfrm>
          <a:custGeom>
            <a:avLst/>
            <a:gdLst/>
            <a:ahLst/>
            <a:cxnLst/>
            <a:rect r="r" b="b" t="t" l="l"/>
            <a:pathLst>
              <a:path h="2949283" w="3125068">
                <a:moveTo>
                  <a:pt x="0" y="0"/>
                </a:moveTo>
                <a:lnTo>
                  <a:pt x="3125068" y="0"/>
                </a:lnTo>
                <a:lnTo>
                  <a:pt x="3125068" y="2949283"/>
                </a:lnTo>
                <a:lnTo>
                  <a:pt x="0" y="29492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056892">
            <a:off x="15446385" y="3811687"/>
            <a:ext cx="2743620" cy="818880"/>
          </a:xfrm>
          <a:custGeom>
            <a:avLst/>
            <a:gdLst/>
            <a:ahLst/>
            <a:cxnLst/>
            <a:rect r="r" b="b" t="t" l="l"/>
            <a:pathLst>
              <a:path h="818880" w="2743620">
                <a:moveTo>
                  <a:pt x="0" y="0"/>
                </a:moveTo>
                <a:lnTo>
                  <a:pt x="2743621" y="0"/>
                </a:lnTo>
                <a:lnTo>
                  <a:pt x="2743621" y="818881"/>
                </a:lnTo>
                <a:lnTo>
                  <a:pt x="0" y="8188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2052905" y="3164578"/>
            <a:ext cx="6216036" cy="1056550"/>
          </a:xfrm>
          <a:custGeom>
            <a:avLst/>
            <a:gdLst/>
            <a:ahLst/>
            <a:cxnLst/>
            <a:rect r="r" b="b" t="t" l="l"/>
            <a:pathLst>
              <a:path h="1056550" w="6216036">
                <a:moveTo>
                  <a:pt x="0" y="0"/>
                </a:moveTo>
                <a:lnTo>
                  <a:pt x="6216036" y="0"/>
                </a:lnTo>
                <a:lnTo>
                  <a:pt x="6216036" y="1056550"/>
                </a:lnTo>
                <a:lnTo>
                  <a:pt x="0" y="1056550"/>
                </a:lnTo>
                <a:lnTo>
                  <a:pt x="0" y="0"/>
                </a:lnTo>
                <a:close/>
              </a:path>
            </a:pathLst>
          </a:custGeom>
          <a:blipFill>
            <a:blip r:embed="rId10"/>
            <a:stretch>
              <a:fillRect l="0" t="0" r="0" b="0"/>
            </a:stretch>
          </a:blipFill>
        </p:spPr>
      </p:sp>
      <p:sp>
        <p:nvSpPr>
          <p:cNvPr name="Freeform 9" id="9"/>
          <p:cNvSpPr/>
          <p:nvPr/>
        </p:nvSpPr>
        <p:spPr>
          <a:xfrm flipH="false" flipV="false" rot="0">
            <a:off x="8565397" y="2796763"/>
            <a:ext cx="8038263" cy="6290456"/>
          </a:xfrm>
          <a:custGeom>
            <a:avLst/>
            <a:gdLst/>
            <a:ahLst/>
            <a:cxnLst/>
            <a:rect r="r" b="b" t="t" l="l"/>
            <a:pathLst>
              <a:path h="6290456" w="8038263">
                <a:moveTo>
                  <a:pt x="0" y="0"/>
                </a:moveTo>
                <a:lnTo>
                  <a:pt x="8038263" y="0"/>
                </a:lnTo>
                <a:lnTo>
                  <a:pt x="8038263" y="6290456"/>
                </a:lnTo>
                <a:lnTo>
                  <a:pt x="0" y="6290456"/>
                </a:lnTo>
                <a:lnTo>
                  <a:pt x="0" y="0"/>
                </a:lnTo>
                <a:close/>
              </a:path>
            </a:pathLst>
          </a:custGeom>
          <a:blipFill>
            <a:blip r:embed="rId11"/>
            <a:stretch>
              <a:fillRect l="0" t="0" r="0" b="0"/>
            </a:stretch>
          </a:blipFill>
        </p:spPr>
      </p:sp>
      <p:sp>
        <p:nvSpPr>
          <p:cNvPr name="TextBox 10" id="10"/>
          <p:cNvSpPr txBox="true"/>
          <p:nvPr/>
        </p:nvSpPr>
        <p:spPr>
          <a:xfrm rot="0">
            <a:off x="2052905" y="2198866"/>
            <a:ext cx="5485023" cy="392318"/>
          </a:xfrm>
          <a:prstGeom prst="rect">
            <a:avLst/>
          </a:prstGeom>
        </p:spPr>
        <p:txBody>
          <a:bodyPr anchor="t" rtlCol="false" tIns="0" lIns="0" bIns="0" rIns="0">
            <a:spAutoFit/>
          </a:bodyPr>
          <a:lstStyle/>
          <a:p>
            <a:pPr algn="just" marL="0" indent="0" lvl="0">
              <a:lnSpc>
                <a:spcPts val="3299"/>
              </a:lnSpc>
              <a:spcBef>
                <a:spcPct val="0"/>
              </a:spcBef>
            </a:pPr>
            <a:r>
              <a:rPr lang="en-US" sz="2199">
                <a:solidFill>
                  <a:srgbClr val="000000"/>
                </a:solidFill>
                <a:latin typeface="Pangolin"/>
              </a:rPr>
              <a:t>Sebagai contoh anuitas, nilai sekarang adalah:</a:t>
            </a:r>
          </a:p>
        </p:txBody>
      </p:sp>
      <p:sp>
        <p:nvSpPr>
          <p:cNvPr name="TextBox 11" id="11"/>
          <p:cNvSpPr txBox="true"/>
          <p:nvPr/>
        </p:nvSpPr>
        <p:spPr>
          <a:xfrm rot="0">
            <a:off x="8565397" y="2227441"/>
            <a:ext cx="5175498" cy="339651"/>
          </a:xfrm>
          <a:prstGeom prst="rect">
            <a:avLst/>
          </a:prstGeom>
        </p:spPr>
        <p:txBody>
          <a:bodyPr anchor="t" rtlCol="false" tIns="0" lIns="0" bIns="0" rIns="0">
            <a:spAutoFit/>
          </a:bodyPr>
          <a:lstStyle/>
          <a:p>
            <a:pPr algn="ctr">
              <a:lnSpc>
                <a:spcPts val="2800"/>
              </a:lnSpc>
              <a:spcBef>
                <a:spcPct val="0"/>
              </a:spcBef>
            </a:pPr>
            <a:r>
              <a:rPr lang="en-US" sz="2000" spc="192">
                <a:solidFill>
                  <a:srgbClr val="000000"/>
                </a:solidFill>
                <a:latin typeface="Pangolin"/>
              </a:rPr>
              <a:t>Contoh perhitungan menggunakan excel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443162" y="3679974"/>
            <a:ext cx="15401676" cy="1463526"/>
          </a:xfrm>
          <a:prstGeom prst="rect">
            <a:avLst/>
          </a:prstGeom>
        </p:spPr>
        <p:txBody>
          <a:bodyPr anchor="t" rtlCol="false" tIns="0" lIns="0" bIns="0" rIns="0">
            <a:spAutoFit/>
          </a:bodyPr>
          <a:lstStyle/>
          <a:p>
            <a:pPr algn="ctr" marL="0" indent="0" lvl="0">
              <a:lnSpc>
                <a:spcPts val="11200"/>
              </a:lnSpc>
              <a:spcBef>
                <a:spcPct val="0"/>
              </a:spcBef>
            </a:pPr>
            <a:r>
              <a:rPr lang="en-US" sz="8000" spc="384">
                <a:solidFill>
                  <a:srgbClr val="000000"/>
                </a:solidFill>
                <a:latin typeface="AC Fat Bamboo"/>
              </a:rPr>
              <a:t>Nilai Sekarang dari Anuitas Jatuh Tempo</a:t>
            </a:r>
          </a:p>
        </p:txBody>
      </p:sp>
      <p:sp>
        <p:nvSpPr>
          <p:cNvPr name="TextBox 6" id="6"/>
          <p:cNvSpPr txBox="true"/>
          <p:nvPr/>
        </p:nvSpPr>
        <p:spPr>
          <a:xfrm rot="0">
            <a:off x="3233605" y="5572125"/>
            <a:ext cx="11820790" cy="2087074"/>
          </a:xfrm>
          <a:prstGeom prst="rect">
            <a:avLst/>
          </a:prstGeom>
        </p:spPr>
        <p:txBody>
          <a:bodyPr anchor="t" rtlCol="false" tIns="0" lIns="0" bIns="0" rIns="0">
            <a:spAutoFit/>
          </a:bodyPr>
          <a:lstStyle/>
          <a:p>
            <a:pPr algn="ctr">
              <a:lnSpc>
                <a:spcPts val="4185"/>
              </a:lnSpc>
              <a:spcBef>
                <a:spcPct val="0"/>
              </a:spcBef>
            </a:pPr>
            <a:r>
              <a:rPr lang="en-US" sz="2989">
                <a:solidFill>
                  <a:srgbClr val="000000"/>
                </a:solidFill>
                <a:latin typeface="Pangolin"/>
              </a:rPr>
              <a:t>Karena setiap pembayaran anuitas jatuh tempo terjadi satu periode lebih awal, semua pembayaran akan didiskontokan untuk satu periode lebih sedikit. Oleh karena itu, PV suatu anuitas jatuh tempo harus lebih besar dibandingkan dengan anuitas biasa yang serupa</a:t>
            </a:r>
          </a:p>
        </p:txBody>
      </p:sp>
      <p:sp>
        <p:nvSpPr>
          <p:cNvPr name="Freeform 7" id="7"/>
          <p:cNvSpPr/>
          <p:nvPr/>
        </p:nvSpPr>
        <p:spPr>
          <a:xfrm flipH="false" flipV="false" rot="0">
            <a:off x="8689254" y="8142294"/>
            <a:ext cx="909492" cy="1069538"/>
          </a:xfrm>
          <a:custGeom>
            <a:avLst/>
            <a:gdLst/>
            <a:ahLst/>
            <a:cxnLst/>
            <a:rect r="r" b="b" t="t" l="l"/>
            <a:pathLst>
              <a:path h="1069538" w="909492">
                <a:moveTo>
                  <a:pt x="0" y="0"/>
                </a:moveTo>
                <a:lnTo>
                  <a:pt x="909492" y="0"/>
                </a:lnTo>
                <a:lnTo>
                  <a:pt x="909492" y="1069539"/>
                </a:lnTo>
                <a:lnTo>
                  <a:pt x="0" y="1069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689254" y="2377306"/>
            <a:ext cx="909492" cy="1069538"/>
          </a:xfrm>
          <a:custGeom>
            <a:avLst/>
            <a:gdLst/>
            <a:ahLst/>
            <a:cxnLst/>
            <a:rect r="r" b="b" t="t" l="l"/>
            <a:pathLst>
              <a:path h="1069538" w="909492">
                <a:moveTo>
                  <a:pt x="0" y="0"/>
                </a:moveTo>
                <a:lnTo>
                  <a:pt x="909492" y="0"/>
                </a:lnTo>
                <a:lnTo>
                  <a:pt x="909492" y="1069538"/>
                </a:lnTo>
                <a:lnTo>
                  <a:pt x="0" y="1069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10112" y="2758709"/>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4954208" y="-433694"/>
            <a:ext cx="11213627" cy="1549519"/>
          </a:xfrm>
          <a:custGeom>
            <a:avLst/>
            <a:gdLst/>
            <a:ahLst/>
            <a:cxnLst/>
            <a:rect r="r" b="b" t="t" l="l"/>
            <a:pathLst>
              <a:path h="1549519" w="11213627">
                <a:moveTo>
                  <a:pt x="0" y="0"/>
                </a:moveTo>
                <a:lnTo>
                  <a:pt x="11213628" y="0"/>
                </a:lnTo>
                <a:lnTo>
                  <a:pt x="1121362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3005592" y="2921217"/>
            <a:ext cx="12276816" cy="2907365"/>
            <a:chOff x="0" y="0"/>
            <a:chExt cx="16369088" cy="3876486"/>
          </a:xfrm>
        </p:grpSpPr>
        <p:pic>
          <p:nvPicPr>
            <p:cNvPr name="Picture 8" id="8"/>
            <p:cNvPicPr>
              <a:picLocks noChangeAspect="true"/>
            </p:cNvPicPr>
            <p:nvPr/>
          </p:nvPicPr>
          <p:blipFill>
            <a:blip r:embed="rId4"/>
            <a:srcRect l="29745" t="0" r="31275" b="0"/>
            <a:stretch>
              <a:fillRect/>
            </a:stretch>
          </p:blipFill>
          <p:spPr>
            <a:xfrm flipH="false" flipV="false">
              <a:off x="0" y="0"/>
              <a:ext cx="16369088" cy="3876486"/>
            </a:xfrm>
            <a:prstGeom prst="rect">
              <a:avLst/>
            </a:prstGeom>
          </p:spPr>
        </p:pic>
      </p:grpSp>
      <p:sp>
        <p:nvSpPr>
          <p:cNvPr name="Freeform 9" id="9"/>
          <p:cNvSpPr/>
          <p:nvPr/>
        </p:nvSpPr>
        <p:spPr>
          <a:xfrm flipH="false" flipV="false" rot="0">
            <a:off x="1674494" y="1278317"/>
            <a:ext cx="1106919" cy="1374836"/>
          </a:xfrm>
          <a:custGeom>
            <a:avLst/>
            <a:gdLst/>
            <a:ahLst/>
            <a:cxnLst/>
            <a:rect r="r" b="b" t="t" l="l"/>
            <a:pathLst>
              <a:path h="1374836" w="1106919">
                <a:moveTo>
                  <a:pt x="0" y="0"/>
                </a:moveTo>
                <a:lnTo>
                  <a:pt x="1106919" y="0"/>
                </a:lnTo>
                <a:lnTo>
                  <a:pt x="1106919" y="1374835"/>
                </a:lnTo>
                <a:lnTo>
                  <a:pt x="0" y="13748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22156">
            <a:off x="547201" y="2261158"/>
            <a:ext cx="1264913" cy="1320118"/>
          </a:xfrm>
          <a:custGeom>
            <a:avLst/>
            <a:gdLst/>
            <a:ahLst/>
            <a:cxnLst/>
            <a:rect r="r" b="b" t="t" l="l"/>
            <a:pathLst>
              <a:path h="1320118" w="1264913">
                <a:moveTo>
                  <a:pt x="0" y="0"/>
                </a:moveTo>
                <a:lnTo>
                  <a:pt x="1264913" y="0"/>
                </a:lnTo>
                <a:lnTo>
                  <a:pt x="1264913" y="1320118"/>
                </a:lnTo>
                <a:lnTo>
                  <a:pt x="0" y="13201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8185014">
            <a:off x="14950127" y="1755069"/>
            <a:ext cx="2392752" cy="714158"/>
          </a:xfrm>
          <a:custGeom>
            <a:avLst/>
            <a:gdLst/>
            <a:ahLst/>
            <a:cxnLst/>
            <a:rect r="r" b="b" t="t" l="l"/>
            <a:pathLst>
              <a:path h="714158" w="2392752">
                <a:moveTo>
                  <a:pt x="0" y="0"/>
                </a:moveTo>
                <a:lnTo>
                  <a:pt x="2392751" y="0"/>
                </a:lnTo>
                <a:lnTo>
                  <a:pt x="2392751" y="714157"/>
                </a:lnTo>
                <a:lnTo>
                  <a:pt x="0" y="7141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6442404" y="461490"/>
            <a:ext cx="1106919" cy="1374836"/>
          </a:xfrm>
          <a:custGeom>
            <a:avLst/>
            <a:gdLst/>
            <a:ahLst/>
            <a:cxnLst/>
            <a:rect r="r" b="b" t="t" l="l"/>
            <a:pathLst>
              <a:path h="1374836" w="1106919">
                <a:moveTo>
                  <a:pt x="0" y="0"/>
                </a:moveTo>
                <a:lnTo>
                  <a:pt x="1106919" y="0"/>
                </a:lnTo>
                <a:lnTo>
                  <a:pt x="1106919" y="1374835"/>
                </a:lnTo>
                <a:lnTo>
                  <a:pt x="0" y="13748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3788944" y="6493451"/>
            <a:ext cx="10710112" cy="1774676"/>
          </a:xfrm>
          <a:prstGeom prst="rect">
            <a:avLst/>
          </a:prstGeom>
        </p:spPr>
        <p:txBody>
          <a:bodyPr anchor="t" rtlCol="false" tIns="0" lIns="0" bIns="0" rIns="0">
            <a:spAutoFit/>
          </a:bodyPr>
          <a:lstStyle/>
          <a:p>
            <a:pPr algn="ctr">
              <a:lnSpc>
                <a:spcPts val="3499"/>
              </a:lnSpc>
              <a:spcBef>
                <a:spcPct val="0"/>
              </a:spcBef>
            </a:pPr>
            <a:r>
              <a:rPr lang="en-US" sz="2499" spc="239">
                <a:solidFill>
                  <a:srgbClr val="000000"/>
                </a:solidFill>
                <a:latin typeface="AC Fat Bamboo"/>
              </a:rPr>
              <a:t>Dengan pendekatan rumus, pertama-tama gunakan Persamaan pada slide sebelumnya untuk mencari nilai anuitas biasa, kemudian karena setiap pembayaran sekarang terjadi satu periode sebelumnya, maka hasil Persamaan pada slide sebelumnya kita kalikan dengan (1 + 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7805" y="-846543"/>
            <a:ext cx="20743610" cy="11980086"/>
            <a:chOff x="0" y="0"/>
            <a:chExt cx="27658147" cy="15973448"/>
          </a:xfrm>
        </p:grpSpPr>
        <p:sp>
          <p:nvSpPr>
            <p:cNvPr name="Freeform 3" id="3"/>
            <p:cNvSpPr/>
            <p:nvPr/>
          </p:nvSpPr>
          <p:spPr>
            <a:xfrm flipH="false" flipV="false" rot="5400000">
              <a:off x="18615233" y="8448407"/>
              <a:ext cx="13222916" cy="1827167"/>
            </a:xfrm>
            <a:custGeom>
              <a:avLst/>
              <a:gdLst/>
              <a:ahLst/>
              <a:cxnLst/>
              <a:rect r="r" b="b" t="t" l="l"/>
              <a:pathLst>
                <a:path h="1827167" w="13222916">
                  <a:moveTo>
                    <a:pt x="0" y="0"/>
                  </a:moveTo>
                  <a:lnTo>
                    <a:pt x="13222915" y="0"/>
                  </a:lnTo>
                  <a:lnTo>
                    <a:pt x="13222915" y="1827166"/>
                  </a:lnTo>
                  <a:lnTo>
                    <a:pt x="0" y="18271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4435232" y="12985476"/>
              <a:ext cx="13222916" cy="1827167"/>
            </a:xfrm>
            <a:custGeom>
              <a:avLst/>
              <a:gdLst/>
              <a:ahLst/>
              <a:cxnLst/>
              <a:rect r="r" b="b" t="t" l="l"/>
              <a:pathLst>
                <a:path h="1827167" w="13222916">
                  <a:moveTo>
                    <a:pt x="0" y="0"/>
                  </a:moveTo>
                  <a:lnTo>
                    <a:pt x="13222915" y="0"/>
                  </a:lnTo>
                  <a:lnTo>
                    <a:pt x="13222915" y="1827167"/>
                  </a:lnTo>
                  <a:lnTo>
                    <a:pt x="0" y="1827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4249990" y="5793279"/>
              <a:ext cx="13444318" cy="1857760"/>
            </a:xfrm>
            <a:custGeom>
              <a:avLst/>
              <a:gdLst/>
              <a:ahLst/>
              <a:cxnLst/>
              <a:rect r="r" b="b" t="t" l="l"/>
              <a:pathLst>
                <a:path h="1857760" w="13444318">
                  <a:moveTo>
                    <a:pt x="0" y="0"/>
                  </a:moveTo>
                  <a:lnTo>
                    <a:pt x="13444317" y="0"/>
                  </a:lnTo>
                  <a:lnTo>
                    <a:pt x="13444317"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1180241"/>
              <a:ext cx="13444318" cy="1857760"/>
            </a:xfrm>
            <a:custGeom>
              <a:avLst/>
              <a:gdLst/>
              <a:ahLst/>
              <a:cxnLst/>
              <a:rect r="r" b="b" t="t" l="l"/>
              <a:pathLst>
                <a:path h="1857760" w="13444318">
                  <a:moveTo>
                    <a:pt x="0" y="0"/>
                  </a:moveTo>
                  <a:lnTo>
                    <a:pt x="13444318" y="0"/>
                  </a:lnTo>
                  <a:lnTo>
                    <a:pt x="13444318"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8680824" y="613757"/>
              <a:ext cx="8294766" cy="1857760"/>
            </a:xfrm>
            <a:custGeom>
              <a:avLst/>
              <a:gdLst/>
              <a:ahLst/>
              <a:cxnLst/>
              <a:rect r="r" b="b" t="t" l="l"/>
              <a:pathLst>
                <a:path h="1857760" w="8294766">
                  <a:moveTo>
                    <a:pt x="0" y="0"/>
                  </a:moveTo>
                  <a:lnTo>
                    <a:pt x="8294766" y="0"/>
                  </a:lnTo>
                  <a:lnTo>
                    <a:pt x="8294766" y="1857761"/>
                  </a:lnTo>
                  <a:lnTo>
                    <a:pt x="0" y="1857761"/>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8" id="8"/>
            <p:cNvSpPr/>
            <p:nvPr/>
          </p:nvSpPr>
          <p:spPr>
            <a:xfrm flipH="false" flipV="false" rot="-10800000">
              <a:off x="7400281" y="12970180"/>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9" id="9"/>
            <p:cNvSpPr/>
            <p:nvPr/>
          </p:nvSpPr>
          <p:spPr>
            <a:xfrm flipH="false" flipV="false" rot="-10800000">
              <a:off x="2700621" y="14115688"/>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10" id="10"/>
            <p:cNvSpPr/>
            <p:nvPr/>
          </p:nvSpPr>
          <p:spPr>
            <a:xfrm flipH="false" flipV="false" rot="0">
              <a:off x="15720447" y="38100"/>
              <a:ext cx="8294766" cy="1857760"/>
            </a:xfrm>
            <a:custGeom>
              <a:avLst/>
              <a:gdLst/>
              <a:ahLst/>
              <a:cxnLst/>
              <a:rect r="r" b="b" t="t" l="l"/>
              <a:pathLst>
                <a:path h="1857760" w="8294766">
                  <a:moveTo>
                    <a:pt x="0" y="0"/>
                  </a:moveTo>
                  <a:lnTo>
                    <a:pt x="8294765" y="0"/>
                  </a:lnTo>
                  <a:lnTo>
                    <a:pt x="8294765"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grpSp>
      <p:sp>
        <p:nvSpPr>
          <p:cNvPr name="Freeform 11" id="11"/>
          <p:cNvSpPr/>
          <p:nvPr/>
        </p:nvSpPr>
        <p:spPr>
          <a:xfrm flipH="false" flipV="false" rot="0">
            <a:off x="14817462" y="6530640"/>
            <a:ext cx="1606431" cy="1889119"/>
          </a:xfrm>
          <a:custGeom>
            <a:avLst/>
            <a:gdLst/>
            <a:ahLst/>
            <a:cxnLst/>
            <a:rect r="r" b="b" t="t" l="l"/>
            <a:pathLst>
              <a:path h="1889119" w="1606431">
                <a:moveTo>
                  <a:pt x="0" y="0"/>
                </a:moveTo>
                <a:lnTo>
                  <a:pt x="1606431" y="0"/>
                </a:lnTo>
                <a:lnTo>
                  <a:pt x="1606431" y="1889119"/>
                </a:lnTo>
                <a:lnTo>
                  <a:pt x="0" y="18891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4379441" y="4655836"/>
            <a:ext cx="9529118" cy="2265045"/>
          </a:xfrm>
          <a:prstGeom prst="rect">
            <a:avLst/>
          </a:prstGeom>
        </p:spPr>
        <p:txBody>
          <a:bodyPr anchor="t" rtlCol="false" tIns="0" lIns="0" bIns="0" rIns="0">
            <a:spAutoFit/>
          </a:bodyPr>
          <a:lstStyle/>
          <a:p>
            <a:pPr algn="ctr">
              <a:lnSpc>
                <a:spcPts val="5640"/>
              </a:lnSpc>
            </a:pPr>
            <a:r>
              <a:rPr lang="en-US" sz="6000" spc="845">
                <a:solidFill>
                  <a:srgbClr val="514847"/>
                </a:solidFill>
                <a:latin typeface="AC Fat Bamboo"/>
              </a:rPr>
              <a:t>Menemukan Pembayaran Anuitas, Periode, dan Suku Bunga</a:t>
            </a:r>
          </a:p>
        </p:txBody>
      </p:sp>
      <p:sp>
        <p:nvSpPr>
          <p:cNvPr name="Freeform 13" id="13"/>
          <p:cNvSpPr/>
          <p:nvPr/>
        </p:nvSpPr>
        <p:spPr>
          <a:xfrm flipH="false" flipV="false" rot="4674825">
            <a:off x="8473065" y="2745753"/>
            <a:ext cx="1323050" cy="2489906"/>
          </a:xfrm>
          <a:custGeom>
            <a:avLst/>
            <a:gdLst/>
            <a:ahLst/>
            <a:cxnLst/>
            <a:rect r="r" b="b" t="t" l="l"/>
            <a:pathLst>
              <a:path h="2489906" w="1323050">
                <a:moveTo>
                  <a:pt x="0" y="0"/>
                </a:moveTo>
                <a:lnTo>
                  <a:pt x="1323049" y="0"/>
                </a:lnTo>
                <a:lnTo>
                  <a:pt x="1323049" y="2489906"/>
                </a:lnTo>
                <a:lnTo>
                  <a:pt x="0" y="248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2022647" y="1603979"/>
            <a:ext cx="1521083" cy="1788753"/>
          </a:xfrm>
          <a:custGeom>
            <a:avLst/>
            <a:gdLst/>
            <a:ahLst/>
            <a:cxnLst/>
            <a:rect r="r" b="b" t="t" l="l"/>
            <a:pathLst>
              <a:path h="1788753" w="1521083">
                <a:moveTo>
                  <a:pt x="0" y="0"/>
                </a:moveTo>
                <a:lnTo>
                  <a:pt x="1521084" y="0"/>
                </a:lnTo>
                <a:lnTo>
                  <a:pt x="1521084" y="1788753"/>
                </a:lnTo>
                <a:lnTo>
                  <a:pt x="0" y="17887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12139" y="5392278"/>
            <a:ext cx="10126448" cy="1399291"/>
          </a:xfrm>
          <a:custGeom>
            <a:avLst/>
            <a:gdLst/>
            <a:ahLst/>
            <a:cxnLst/>
            <a:rect r="r" b="b" t="t" l="l"/>
            <a:pathLst>
              <a:path h="1399291" w="10126448">
                <a:moveTo>
                  <a:pt x="0" y="0"/>
                </a:moveTo>
                <a:lnTo>
                  <a:pt x="10126447" y="0"/>
                </a:lnTo>
                <a:lnTo>
                  <a:pt x="10126447" y="1399291"/>
                </a:lnTo>
                <a:lnTo>
                  <a:pt x="0" y="13992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6391245" y="3050021"/>
            <a:ext cx="5236550" cy="2093479"/>
          </a:xfrm>
          <a:custGeom>
            <a:avLst/>
            <a:gdLst/>
            <a:ahLst/>
            <a:cxnLst/>
            <a:rect r="r" b="b" t="t" l="l"/>
            <a:pathLst>
              <a:path h="2093479" w="5236550">
                <a:moveTo>
                  <a:pt x="0" y="0"/>
                </a:moveTo>
                <a:lnTo>
                  <a:pt x="5236550" y="0"/>
                </a:lnTo>
                <a:lnTo>
                  <a:pt x="5236550" y="2093479"/>
                </a:lnTo>
                <a:lnTo>
                  <a:pt x="0" y="20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092089" y="3449098"/>
            <a:ext cx="12103822" cy="1104826"/>
          </a:xfrm>
          <a:prstGeom prst="rect">
            <a:avLst/>
          </a:prstGeom>
        </p:spPr>
        <p:txBody>
          <a:bodyPr anchor="t" rtlCol="false" tIns="0" lIns="0" bIns="0" rIns="0">
            <a:spAutoFit/>
          </a:bodyPr>
          <a:lstStyle/>
          <a:p>
            <a:pPr algn="ctr" marL="0" indent="0" lvl="0">
              <a:lnSpc>
                <a:spcPts val="8400"/>
              </a:lnSpc>
              <a:spcBef>
                <a:spcPct val="0"/>
              </a:spcBef>
            </a:pPr>
            <a:r>
              <a:rPr lang="en-US" sz="6000" spc="558">
                <a:solidFill>
                  <a:srgbClr val="000000"/>
                </a:solidFill>
                <a:latin typeface="AC Fat Bamboo"/>
              </a:rPr>
              <a:t>Menemukan Pembayaran Anuitas, PMT</a:t>
            </a:r>
          </a:p>
        </p:txBody>
      </p:sp>
      <p:sp>
        <p:nvSpPr>
          <p:cNvPr name="Freeform 5" id="5"/>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548119" y="5924550"/>
            <a:ext cx="12103822" cy="2277935"/>
          </a:xfrm>
          <a:prstGeom prst="rect">
            <a:avLst/>
          </a:prstGeom>
        </p:spPr>
        <p:txBody>
          <a:bodyPr anchor="t" rtlCol="false" tIns="0" lIns="0" bIns="0" rIns="0">
            <a:spAutoFit/>
          </a:bodyPr>
          <a:lstStyle/>
          <a:p>
            <a:pPr algn="just">
              <a:lnSpc>
                <a:spcPts val="3069"/>
              </a:lnSpc>
              <a:spcBef>
                <a:spcPct val="0"/>
              </a:spcBef>
            </a:pPr>
            <a:r>
              <a:rPr lang="en-US" sz="2192">
                <a:solidFill>
                  <a:srgbClr val="000000"/>
                </a:solidFill>
                <a:latin typeface="Pangolin"/>
              </a:rPr>
              <a:t>Kita perlu mengumpulkan $10.000 dan menyediakannya 5 tahun dari sekarang. Kita bisa mendapatkan 6% dari uang kita. Jadi, kita mengetahui bahwa FV 10.000, PV 0, N 5, dan I YR 6. Kita dapat memasukkan nilai-nilai ini ke dalam kalkulator keuangan dan kemudian menekan tombol PMT untuk mencari simpanan yang diperlukan. Namun jawabannya tergantung apakah kita melakukan penyetoran di setiap akhir tahun (anuitas biasa) atau di awal (anuitas jatuh tempo), sehingga modusnya harus diatur dengan baik. Berikut hasil untuk setiap jenis anuitas</a:t>
            </a:r>
          </a:p>
        </p:txBody>
      </p:sp>
      <p:sp>
        <p:nvSpPr>
          <p:cNvPr name="Freeform 8" id="8"/>
          <p:cNvSpPr/>
          <p:nvPr/>
        </p:nvSpPr>
        <p:spPr>
          <a:xfrm flipH="false" flipV="false" rot="0">
            <a:off x="13289899" y="1225887"/>
            <a:ext cx="1277461" cy="1586655"/>
          </a:xfrm>
          <a:custGeom>
            <a:avLst/>
            <a:gdLst/>
            <a:ahLst/>
            <a:cxnLst/>
            <a:rect r="r" b="b" t="t" l="l"/>
            <a:pathLst>
              <a:path h="1586655" w="1277461">
                <a:moveTo>
                  <a:pt x="0" y="0"/>
                </a:moveTo>
                <a:lnTo>
                  <a:pt x="1277461" y="0"/>
                </a:lnTo>
                <a:lnTo>
                  <a:pt x="1277461" y="1586655"/>
                </a:lnTo>
                <a:lnTo>
                  <a:pt x="0" y="15866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754853">
            <a:off x="13311173" y="8134613"/>
            <a:ext cx="2319495" cy="692293"/>
          </a:xfrm>
          <a:custGeom>
            <a:avLst/>
            <a:gdLst/>
            <a:ahLst/>
            <a:cxnLst/>
            <a:rect r="r" b="b" t="t" l="l"/>
            <a:pathLst>
              <a:path h="692293" w="2319495">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737215">
            <a:off x="1735503" y="2456238"/>
            <a:ext cx="1334290" cy="1392523"/>
          </a:xfrm>
          <a:custGeom>
            <a:avLst/>
            <a:gdLst/>
            <a:ahLst/>
            <a:cxnLst/>
            <a:rect r="r" b="b" t="t" l="l"/>
            <a:pathLst>
              <a:path h="1392523" w="1334290">
                <a:moveTo>
                  <a:pt x="0" y="0"/>
                </a:moveTo>
                <a:lnTo>
                  <a:pt x="1334290" y="0"/>
                </a:lnTo>
                <a:lnTo>
                  <a:pt x="1334290" y="1392523"/>
                </a:lnTo>
                <a:lnTo>
                  <a:pt x="0" y="139252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12139" y="5392278"/>
            <a:ext cx="10126448" cy="1399291"/>
          </a:xfrm>
          <a:custGeom>
            <a:avLst/>
            <a:gdLst/>
            <a:ahLst/>
            <a:cxnLst/>
            <a:rect r="r" b="b" t="t" l="l"/>
            <a:pathLst>
              <a:path h="1399291" w="10126448">
                <a:moveTo>
                  <a:pt x="0" y="0"/>
                </a:moveTo>
                <a:lnTo>
                  <a:pt x="10126447" y="0"/>
                </a:lnTo>
                <a:lnTo>
                  <a:pt x="10126447" y="1399291"/>
                </a:lnTo>
                <a:lnTo>
                  <a:pt x="0" y="13992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6391245" y="3050021"/>
            <a:ext cx="5236550" cy="2093479"/>
          </a:xfrm>
          <a:custGeom>
            <a:avLst/>
            <a:gdLst/>
            <a:ahLst/>
            <a:cxnLst/>
            <a:rect r="r" b="b" t="t" l="l"/>
            <a:pathLst>
              <a:path h="2093479" w="5236550">
                <a:moveTo>
                  <a:pt x="0" y="0"/>
                </a:moveTo>
                <a:lnTo>
                  <a:pt x="5236550" y="0"/>
                </a:lnTo>
                <a:lnTo>
                  <a:pt x="5236550" y="2093479"/>
                </a:lnTo>
                <a:lnTo>
                  <a:pt x="0" y="20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5" id="5"/>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092089" y="6593789"/>
            <a:ext cx="12103822" cy="1515935"/>
          </a:xfrm>
          <a:prstGeom prst="rect">
            <a:avLst/>
          </a:prstGeom>
        </p:spPr>
        <p:txBody>
          <a:bodyPr anchor="t" rtlCol="false" tIns="0" lIns="0" bIns="0" rIns="0">
            <a:spAutoFit/>
          </a:bodyPr>
          <a:lstStyle/>
          <a:p>
            <a:pPr algn="just">
              <a:lnSpc>
                <a:spcPts val="3069"/>
              </a:lnSpc>
              <a:spcBef>
                <a:spcPct val="0"/>
              </a:spcBef>
            </a:pPr>
            <a:r>
              <a:rPr lang="en-US" sz="2192">
                <a:solidFill>
                  <a:srgbClr val="000000"/>
                </a:solidFill>
                <a:latin typeface="Pangolin"/>
              </a:rPr>
              <a:t>Jadi, Anda harus menyisihkan $1,773.96 per tahun jika Anda melakukan pembayaran pada setiap akhir tahun, namun hanya $1,673.55 jika pembayaran dimulai segera. Terakhir, perhatikan bahwa pembayaran yang diperlukan untuk anuitas jatuh tempo adalah pembayaran anuitas biasa dibagi (1 + I): $1.773.96 /1.06 =$1.673.55</a:t>
            </a:r>
          </a:p>
        </p:txBody>
      </p:sp>
      <p:sp>
        <p:nvSpPr>
          <p:cNvPr name="Freeform 7" id="7"/>
          <p:cNvSpPr/>
          <p:nvPr/>
        </p:nvSpPr>
        <p:spPr>
          <a:xfrm flipH="false" flipV="false" rot="0">
            <a:off x="13289899" y="1225887"/>
            <a:ext cx="1277461" cy="1586655"/>
          </a:xfrm>
          <a:custGeom>
            <a:avLst/>
            <a:gdLst/>
            <a:ahLst/>
            <a:cxnLst/>
            <a:rect r="r" b="b" t="t" l="l"/>
            <a:pathLst>
              <a:path h="1586655" w="1277461">
                <a:moveTo>
                  <a:pt x="0" y="0"/>
                </a:moveTo>
                <a:lnTo>
                  <a:pt x="1277461" y="0"/>
                </a:lnTo>
                <a:lnTo>
                  <a:pt x="1277461" y="1586655"/>
                </a:lnTo>
                <a:lnTo>
                  <a:pt x="0" y="15866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754853">
            <a:off x="13311173" y="8134613"/>
            <a:ext cx="2319495" cy="692293"/>
          </a:xfrm>
          <a:custGeom>
            <a:avLst/>
            <a:gdLst/>
            <a:ahLst/>
            <a:cxnLst/>
            <a:rect r="r" b="b" t="t" l="l"/>
            <a:pathLst>
              <a:path h="692293" w="2319495">
                <a:moveTo>
                  <a:pt x="0" y="0"/>
                </a:moveTo>
                <a:lnTo>
                  <a:pt x="2319495" y="0"/>
                </a:lnTo>
                <a:lnTo>
                  <a:pt x="2319495" y="692293"/>
                </a:lnTo>
                <a:lnTo>
                  <a:pt x="0" y="6922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37215">
            <a:off x="1735503" y="2456238"/>
            <a:ext cx="1334290" cy="1392523"/>
          </a:xfrm>
          <a:custGeom>
            <a:avLst/>
            <a:gdLst/>
            <a:ahLst/>
            <a:cxnLst/>
            <a:rect r="r" b="b" t="t" l="l"/>
            <a:pathLst>
              <a:path h="1392523" w="1334290">
                <a:moveTo>
                  <a:pt x="0" y="0"/>
                </a:moveTo>
                <a:lnTo>
                  <a:pt x="1334290" y="0"/>
                </a:lnTo>
                <a:lnTo>
                  <a:pt x="1334290" y="1392523"/>
                </a:lnTo>
                <a:lnTo>
                  <a:pt x="0" y="139252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4420143" y="2742015"/>
            <a:ext cx="9447714" cy="3349909"/>
          </a:xfrm>
          <a:custGeom>
            <a:avLst/>
            <a:gdLst/>
            <a:ahLst/>
            <a:cxnLst/>
            <a:rect r="r" b="b" t="t" l="l"/>
            <a:pathLst>
              <a:path h="3349909" w="9447714">
                <a:moveTo>
                  <a:pt x="0" y="0"/>
                </a:moveTo>
                <a:lnTo>
                  <a:pt x="9447714" y="0"/>
                </a:lnTo>
                <a:lnTo>
                  <a:pt x="9447714" y="3349909"/>
                </a:lnTo>
                <a:lnTo>
                  <a:pt x="0" y="3349909"/>
                </a:lnTo>
                <a:lnTo>
                  <a:pt x="0" y="0"/>
                </a:lnTo>
                <a:close/>
              </a:path>
            </a:pathLst>
          </a:custGeom>
          <a:blipFill>
            <a:blip r:embed="rId12"/>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TextBox 6" id="6"/>
          <p:cNvSpPr txBox="true"/>
          <p:nvPr/>
        </p:nvSpPr>
        <p:spPr>
          <a:xfrm rot="0">
            <a:off x="3667287" y="3997393"/>
            <a:ext cx="10293235" cy="963595"/>
          </a:xfrm>
          <a:prstGeom prst="rect">
            <a:avLst/>
          </a:prstGeom>
        </p:spPr>
        <p:txBody>
          <a:bodyPr anchor="t" rtlCol="false" tIns="0" lIns="0" bIns="0" rIns="0">
            <a:spAutoFit/>
          </a:bodyPr>
          <a:lstStyle/>
          <a:p>
            <a:pPr>
              <a:lnSpc>
                <a:spcPts val="2520"/>
              </a:lnSpc>
            </a:pPr>
            <a:r>
              <a:rPr lang="en-US" sz="1800">
                <a:solidFill>
                  <a:srgbClr val="000000"/>
                </a:solidFill>
                <a:latin typeface="AC Fat Bamboo"/>
              </a:rPr>
              <a:t>MISALKAN ANDA MEMUTUSKAN UNTUK MELAKUKAN DEPOSITO AKHIR TAHUN, NAMUN ANDA HANYA DAPAT MENABUNG $1.200 PER TAHUN. SEKALI LAGI DENGAN ASUMSI BAHWA ANDA AKAN MEMPEROLEH 6%, BERAPA LAMA WAKTU YANG ANDA PERLUKAN UNTUK MENCAPAI SASARAN $10.000 ANDA? </a:t>
            </a:r>
          </a:p>
        </p:txBody>
      </p:sp>
      <p:sp>
        <p:nvSpPr>
          <p:cNvPr name="Freeform 7" id="7"/>
          <p:cNvSpPr/>
          <p:nvPr/>
        </p:nvSpPr>
        <p:spPr>
          <a:xfrm flipH="false" flipV="false" rot="0">
            <a:off x="3238162" y="5408663"/>
            <a:ext cx="11811676" cy="1792952"/>
          </a:xfrm>
          <a:custGeom>
            <a:avLst/>
            <a:gdLst/>
            <a:ahLst/>
            <a:cxnLst/>
            <a:rect r="r" b="b" t="t" l="l"/>
            <a:pathLst>
              <a:path h="1792952" w="11811676">
                <a:moveTo>
                  <a:pt x="0" y="0"/>
                </a:moveTo>
                <a:lnTo>
                  <a:pt x="11811676" y="0"/>
                </a:lnTo>
                <a:lnTo>
                  <a:pt x="11811676" y="1792952"/>
                </a:lnTo>
                <a:lnTo>
                  <a:pt x="0" y="1792952"/>
                </a:lnTo>
                <a:lnTo>
                  <a:pt x="0" y="0"/>
                </a:lnTo>
                <a:close/>
              </a:path>
            </a:pathLst>
          </a:custGeom>
          <a:blipFill>
            <a:blip r:embed="rId6"/>
            <a:stretch>
              <a:fillRect l="0" t="0" r="0" b="0"/>
            </a:stretch>
          </a:blipFill>
        </p:spPr>
      </p:sp>
      <p:sp>
        <p:nvSpPr>
          <p:cNvPr name="Freeform 8" id="8"/>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881336" y="2151271"/>
            <a:ext cx="13865137" cy="1463526"/>
          </a:xfrm>
          <a:prstGeom prst="rect">
            <a:avLst/>
          </a:prstGeom>
        </p:spPr>
        <p:txBody>
          <a:bodyPr anchor="t" rtlCol="false" tIns="0" lIns="0" bIns="0" rIns="0">
            <a:spAutoFit/>
          </a:bodyPr>
          <a:lstStyle/>
          <a:p>
            <a:pPr algn="ctr" marL="0" indent="0" lvl="0">
              <a:lnSpc>
                <a:spcPts val="11200"/>
              </a:lnSpc>
              <a:spcBef>
                <a:spcPct val="0"/>
              </a:spcBef>
            </a:pPr>
            <a:r>
              <a:rPr lang="en-US" sz="8000" spc="768">
                <a:solidFill>
                  <a:srgbClr val="000000"/>
                </a:solidFill>
                <a:latin typeface="AC Fat Bamboo"/>
              </a:rPr>
              <a:t>Mencari Banyaknya Periode, N</a:t>
            </a:r>
          </a:p>
        </p:txBody>
      </p:sp>
      <p:sp>
        <p:nvSpPr>
          <p:cNvPr name="TextBox 10" id="10"/>
          <p:cNvSpPr txBox="true"/>
          <p:nvPr/>
        </p:nvSpPr>
        <p:spPr>
          <a:xfrm rot="0">
            <a:off x="3238162" y="7582615"/>
            <a:ext cx="11151485" cy="967074"/>
          </a:xfrm>
          <a:prstGeom prst="rect">
            <a:avLst/>
          </a:prstGeom>
        </p:spPr>
        <p:txBody>
          <a:bodyPr anchor="t" rtlCol="false" tIns="0" lIns="0" bIns="0" rIns="0">
            <a:spAutoFit/>
          </a:bodyPr>
          <a:lstStyle/>
          <a:p>
            <a:pPr algn="ctr">
              <a:lnSpc>
                <a:spcPts val="2519"/>
              </a:lnSpc>
              <a:spcBef>
                <a:spcPct val="0"/>
              </a:spcBef>
            </a:pPr>
            <a:r>
              <a:rPr lang="en-US" sz="1799" spc="172">
                <a:solidFill>
                  <a:srgbClr val="000000"/>
                </a:solidFill>
                <a:latin typeface="AC Fat Bamboo"/>
              </a:rPr>
              <a:t>Dengan simpanan yang lebih kecil ini, dibutuhkan waktu 6,96 tahun, bukan 5 tahun, untuk mencapai target $10,000. Jika Anda segera memulai penyetoran, maka Anda akan memiliki anuitas jatuh tempo dan N akan sedikit lebih kecil, 6,63 tahun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Freeform 6" id="6"/>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238162" y="4975974"/>
            <a:ext cx="11811676" cy="1780837"/>
          </a:xfrm>
          <a:custGeom>
            <a:avLst/>
            <a:gdLst/>
            <a:ahLst/>
            <a:cxnLst/>
            <a:rect r="r" b="b" t="t" l="l"/>
            <a:pathLst>
              <a:path h="1780837" w="11811676">
                <a:moveTo>
                  <a:pt x="0" y="0"/>
                </a:moveTo>
                <a:lnTo>
                  <a:pt x="11811676" y="0"/>
                </a:lnTo>
                <a:lnTo>
                  <a:pt x="11811676" y="1780837"/>
                </a:lnTo>
                <a:lnTo>
                  <a:pt x="0" y="1780837"/>
                </a:lnTo>
                <a:lnTo>
                  <a:pt x="0" y="0"/>
                </a:lnTo>
                <a:close/>
              </a:path>
            </a:pathLst>
          </a:custGeom>
          <a:blipFill>
            <a:blip r:embed="rId8"/>
            <a:stretch>
              <a:fillRect l="0" t="0" r="0" b="0"/>
            </a:stretch>
          </a:blipFill>
        </p:spPr>
      </p:sp>
      <p:sp>
        <p:nvSpPr>
          <p:cNvPr name="TextBox 8" id="8"/>
          <p:cNvSpPr txBox="true"/>
          <p:nvPr/>
        </p:nvSpPr>
        <p:spPr>
          <a:xfrm rot="0">
            <a:off x="1881336" y="1831818"/>
            <a:ext cx="13865137" cy="920638"/>
          </a:xfrm>
          <a:prstGeom prst="rect">
            <a:avLst/>
          </a:prstGeom>
        </p:spPr>
        <p:txBody>
          <a:bodyPr anchor="t" rtlCol="false" tIns="0" lIns="0" bIns="0" rIns="0">
            <a:spAutoFit/>
          </a:bodyPr>
          <a:lstStyle/>
          <a:p>
            <a:pPr algn="ctr" marL="0" indent="0" lvl="0">
              <a:lnSpc>
                <a:spcPts val="7000"/>
              </a:lnSpc>
              <a:spcBef>
                <a:spcPct val="0"/>
              </a:spcBef>
            </a:pPr>
            <a:r>
              <a:rPr lang="en-US" sz="5000" spc="480">
                <a:solidFill>
                  <a:srgbClr val="000000"/>
                </a:solidFill>
                <a:latin typeface="AC Fat Bamboo"/>
              </a:rPr>
              <a:t>Mencari Tingkat Bunga, I</a:t>
            </a:r>
          </a:p>
        </p:txBody>
      </p:sp>
      <p:sp>
        <p:nvSpPr>
          <p:cNvPr name="TextBox 9" id="9"/>
          <p:cNvSpPr txBox="true"/>
          <p:nvPr/>
        </p:nvSpPr>
        <p:spPr>
          <a:xfrm rot="0">
            <a:off x="3238162" y="7299736"/>
            <a:ext cx="11151485" cy="1913183"/>
          </a:xfrm>
          <a:prstGeom prst="rect">
            <a:avLst/>
          </a:prstGeom>
        </p:spPr>
        <p:txBody>
          <a:bodyPr anchor="t" rtlCol="false" tIns="0" lIns="0" bIns="0" rIns="0">
            <a:spAutoFit/>
          </a:bodyPr>
          <a:lstStyle/>
          <a:p>
            <a:pPr algn="ctr">
              <a:lnSpc>
                <a:spcPts val="2519"/>
              </a:lnSpc>
              <a:spcBef>
                <a:spcPct val="0"/>
              </a:spcBef>
            </a:pPr>
            <a:r>
              <a:rPr lang="en-US" sz="1799" spc="172">
                <a:solidFill>
                  <a:srgbClr val="000000"/>
                </a:solidFill>
                <a:latin typeface="AC Fat Bamboo"/>
              </a:rPr>
              <a:t>Jadi, Anda harus mendapatkan 25,78%! Satu-satunya cara untuk mendapatkan keuntungan setinggi itu adalah dengan berinvestasi pada saham spekulatif atau pergi ke kasino Las Vegas. Tentu saja, saham spekulatif dan perjudian tidak seperti melakukan deposit di bank dengan tingkat pengembalian yang terjamin, jadi kemungkinan besar Anda tidak akan mendapatkan apa-apa. Jadi, Anda mungkin harus berhemat lebih banyak, menurunkan target $10.000, atau memperpanjang jangka waktu Anda. Mungkin tepat untuk mencari keuntungan yang lebih tinggi, namun mencoba mendapatkan 25,78% di pasar 6% akan melibatkan spekulasi, bukan investasi</a:t>
            </a:r>
          </a:p>
        </p:txBody>
      </p:sp>
      <p:sp>
        <p:nvSpPr>
          <p:cNvPr name="TextBox 10" id="10"/>
          <p:cNvSpPr txBox="true"/>
          <p:nvPr/>
        </p:nvSpPr>
        <p:spPr>
          <a:xfrm rot="0">
            <a:off x="3238162" y="3153635"/>
            <a:ext cx="11334851" cy="1336563"/>
          </a:xfrm>
          <a:prstGeom prst="rect">
            <a:avLst/>
          </a:prstGeom>
        </p:spPr>
        <p:txBody>
          <a:bodyPr anchor="t" rtlCol="false" tIns="0" lIns="0" bIns="0" rIns="0">
            <a:spAutoFit/>
          </a:bodyPr>
          <a:lstStyle/>
          <a:p>
            <a:pPr algn="ctr">
              <a:lnSpc>
                <a:spcPts val="3499"/>
              </a:lnSpc>
              <a:spcBef>
                <a:spcPct val="0"/>
              </a:spcBef>
            </a:pPr>
            <a:r>
              <a:rPr lang="en-US" sz="2499" spc="239">
                <a:solidFill>
                  <a:srgbClr val="000000"/>
                </a:solidFill>
                <a:latin typeface="AC Fat Bamboo"/>
              </a:rPr>
              <a:t>Sekarang misalkan Anda hanya dapat menabung $1.200 per tahun, namun Anda masih perlu memiliki $10.000 dalam 5 tahun. Berapa tingkat pengembalian yang harus Anda peroleh untuk mencapai tujuan Anda?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38982" y="5476437"/>
            <a:ext cx="10136517" cy="1400682"/>
          </a:xfrm>
          <a:custGeom>
            <a:avLst/>
            <a:gdLst/>
            <a:ahLst/>
            <a:cxnLst/>
            <a:rect r="r" b="b" t="t" l="l"/>
            <a:pathLst>
              <a:path h="1400682" w="10136517">
                <a:moveTo>
                  <a:pt x="0" y="0"/>
                </a:moveTo>
                <a:lnTo>
                  <a:pt x="10136518" y="0"/>
                </a:lnTo>
                <a:lnTo>
                  <a:pt x="10136518" y="1400682"/>
                </a:lnTo>
                <a:lnTo>
                  <a:pt x="0" y="14006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55009" y="5860411"/>
            <a:ext cx="11806274" cy="1492468"/>
          </a:xfrm>
          <a:custGeom>
            <a:avLst/>
            <a:gdLst/>
            <a:ahLst/>
            <a:cxnLst/>
            <a:rect r="r" b="b" t="t" l="l"/>
            <a:pathLst>
              <a:path h="1492468" w="11806274">
                <a:moveTo>
                  <a:pt x="0" y="0"/>
                </a:moveTo>
                <a:lnTo>
                  <a:pt x="11806273" y="0"/>
                </a:lnTo>
                <a:lnTo>
                  <a:pt x="11806273" y="1492469"/>
                </a:lnTo>
                <a:lnTo>
                  <a:pt x="0" y="1492469"/>
                </a:lnTo>
                <a:lnTo>
                  <a:pt x="0" y="0"/>
                </a:lnTo>
                <a:close/>
              </a:path>
            </a:pathLst>
          </a:custGeom>
          <a:blipFill>
            <a:blip r:embed="rId4"/>
            <a:stretch>
              <a:fillRect l="0" t="0" r="0" b="0"/>
            </a:stretch>
          </a:blipFill>
        </p:spPr>
      </p:sp>
      <p:sp>
        <p:nvSpPr>
          <p:cNvPr name="Freeform 4" id="4"/>
          <p:cNvSpPr/>
          <p:nvPr/>
        </p:nvSpPr>
        <p:spPr>
          <a:xfrm flipH="false" flipV="false" rot="-1439573">
            <a:off x="1756623" y="4287077"/>
            <a:ext cx="3796772" cy="4971223"/>
          </a:xfrm>
          <a:custGeom>
            <a:avLst/>
            <a:gdLst/>
            <a:ahLst/>
            <a:cxnLst/>
            <a:rect r="r" b="b" t="t" l="l"/>
            <a:pathLst>
              <a:path h="4971223" w="3796772">
                <a:moveTo>
                  <a:pt x="0" y="0"/>
                </a:moveTo>
                <a:lnTo>
                  <a:pt x="3796772" y="0"/>
                </a:lnTo>
                <a:lnTo>
                  <a:pt x="3796772" y="4971223"/>
                </a:lnTo>
                <a:lnTo>
                  <a:pt x="0" y="49712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2413640" y="-139182"/>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636302">
            <a:off x="13668681" y="340279"/>
            <a:ext cx="3682246" cy="3253767"/>
          </a:xfrm>
          <a:custGeom>
            <a:avLst/>
            <a:gdLst/>
            <a:ahLst/>
            <a:cxnLst/>
            <a:rect r="r" b="b" t="t" l="l"/>
            <a:pathLst>
              <a:path h="3253767" w="3682246">
                <a:moveTo>
                  <a:pt x="0" y="0"/>
                </a:moveTo>
                <a:lnTo>
                  <a:pt x="3682246" y="0"/>
                </a:lnTo>
                <a:lnTo>
                  <a:pt x="3682246" y="3253767"/>
                </a:lnTo>
                <a:lnTo>
                  <a:pt x="0" y="3253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4149321" y="4465674"/>
            <a:ext cx="10024867" cy="664266"/>
          </a:xfrm>
          <a:prstGeom prst="rect">
            <a:avLst/>
          </a:prstGeom>
        </p:spPr>
        <p:txBody>
          <a:bodyPr anchor="t" rtlCol="false" tIns="0" lIns="0" bIns="0" rIns="0">
            <a:spAutoFit/>
          </a:bodyPr>
          <a:lstStyle/>
          <a:p>
            <a:pPr algn="ctr">
              <a:lnSpc>
                <a:spcPts val="2757"/>
              </a:lnSpc>
              <a:spcBef>
                <a:spcPct val="0"/>
              </a:spcBef>
            </a:pPr>
            <a:r>
              <a:rPr lang="en-US" sz="1969">
                <a:solidFill>
                  <a:srgbClr val="000000"/>
                </a:solidFill>
                <a:latin typeface="Pangolin"/>
              </a:rPr>
              <a:t>Konsol, atau perpetuitas, hanyalah sebuah anuitas yang pembayarannya dijanjikan berlaku selamanya. Untuk mencari PV perpetuitas dapat menggunakan rumus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20442" y="2507961"/>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3668882" y="920396"/>
            <a:ext cx="10950236" cy="10950236"/>
            <a:chOff x="0" y="0"/>
            <a:chExt cx="14600315" cy="14600315"/>
          </a:xfrm>
        </p:grpSpPr>
        <p:sp>
          <p:nvSpPr>
            <p:cNvPr name="Freeform 6" id="6"/>
            <p:cNvSpPr/>
            <p:nvPr/>
          </p:nvSpPr>
          <p:spPr>
            <a:xfrm flipH="false" flipV="false" rot="2700000">
              <a:off x="2138167" y="2138167"/>
              <a:ext cx="10323982" cy="10323982"/>
            </a:xfrm>
            <a:custGeom>
              <a:avLst/>
              <a:gdLst/>
              <a:ahLst/>
              <a:cxnLst/>
              <a:rect r="r" b="b" t="t" l="l"/>
              <a:pathLst>
                <a:path h="10323982" w="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74741" y="2515121"/>
              <a:ext cx="4806481" cy="4536117"/>
            </a:xfrm>
            <a:custGeom>
              <a:avLst/>
              <a:gdLst/>
              <a:ahLst/>
              <a:cxnLst/>
              <a:rect r="r" b="b" t="t" l="l"/>
              <a:pathLst>
                <a:path h="4536117" w="4806481">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9503582">
              <a:off x="10539017" y="6650824"/>
              <a:ext cx="2910358" cy="2746651"/>
            </a:xfrm>
            <a:custGeom>
              <a:avLst/>
              <a:gdLst/>
              <a:ahLst/>
              <a:cxnLst/>
              <a:rect r="r" b="b" t="t" l="l"/>
              <a:pathLst>
                <a:path h="2746651" w="2910358">
                  <a:moveTo>
                    <a:pt x="0" y="0"/>
                  </a:moveTo>
                  <a:lnTo>
                    <a:pt x="2910358" y="0"/>
                  </a:lnTo>
                  <a:lnTo>
                    <a:pt x="2910358" y="2746650"/>
                  </a:lnTo>
                  <a:lnTo>
                    <a:pt x="0" y="2746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9" id="9"/>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10" id="10"/>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3668882" y="3149026"/>
            <a:ext cx="9793633" cy="1806352"/>
          </a:xfrm>
          <a:prstGeom prst="rect">
            <a:avLst/>
          </a:prstGeom>
        </p:spPr>
        <p:txBody>
          <a:bodyPr anchor="t" rtlCol="false" tIns="0" lIns="0" bIns="0" rIns="0">
            <a:spAutoFit/>
          </a:bodyPr>
          <a:lstStyle/>
          <a:p>
            <a:pPr algn="ctr">
              <a:lnSpc>
                <a:spcPts val="7000"/>
              </a:lnSpc>
              <a:spcBef>
                <a:spcPct val="0"/>
              </a:spcBef>
            </a:pPr>
            <a:r>
              <a:rPr lang="en-US" sz="5000" spc="440">
                <a:solidFill>
                  <a:srgbClr val="000000"/>
                </a:solidFill>
                <a:latin typeface="AC Fat Bamboo Bold"/>
              </a:rPr>
              <a:t>Arus Kas yang Tidak Merata atau Tidak Teratur</a:t>
            </a:r>
          </a:p>
        </p:txBody>
      </p:sp>
      <p:sp>
        <p:nvSpPr>
          <p:cNvPr name="TextBox 12" id="12"/>
          <p:cNvSpPr txBox="true"/>
          <p:nvPr/>
        </p:nvSpPr>
        <p:spPr>
          <a:xfrm rot="0">
            <a:off x="5355341" y="5317840"/>
            <a:ext cx="6800965" cy="305091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Pangolin"/>
              </a:rPr>
              <a:t>Definisi anuitas mencakup istilah pembayaran konstan, yang menunjukkan bahwa anuitas melibatkan serangkaian pembayaran identik selama sejumlah periode tertentu. Meskipun banyak keputusan keuangan melibatkan pembayaran yang konstan, banyak keputusan lainnya melibatkan arus kas yang tidak merata atau tidak teratur</a:t>
            </a:r>
          </a:p>
        </p:txBody>
      </p:sp>
      <p:sp>
        <p:nvSpPr>
          <p:cNvPr name="Freeform 13" id="13"/>
          <p:cNvSpPr/>
          <p:nvPr/>
        </p:nvSpPr>
        <p:spPr>
          <a:xfrm flipH="false" flipV="false" rot="1323373">
            <a:off x="2835637" y="6505531"/>
            <a:ext cx="2424672" cy="978686"/>
          </a:xfrm>
          <a:custGeom>
            <a:avLst/>
            <a:gdLst/>
            <a:ahLst/>
            <a:cxnLst/>
            <a:rect r="r" b="b" t="t" l="l"/>
            <a:pathLst>
              <a:path h="978686" w="2424672">
                <a:moveTo>
                  <a:pt x="0" y="0"/>
                </a:moveTo>
                <a:lnTo>
                  <a:pt x="2424672" y="0"/>
                </a:lnTo>
                <a:lnTo>
                  <a:pt x="2424672" y="978686"/>
                </a:lnTo>
                <a:lnTo>
                  <a:pt x="0" y="9786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2948473" y="2311519"/>
            <a:ext cx="1145853" cy="1486365"/>
          </a:xfrm>
          <a:custGeom>
            <a:avLst/>
            <a:gdLst/>
            <a:ahLst/>
            <a:cxnLst/>
            <a:rect r="r" b="b" t="t" l="l"/>
            <a:pathLst>
              <a:path h="1486365" w="1145853">
                <a:moveTo>
                  <a:pt x="0" y="0"/>
                </a:moveTo>
                <a:lnTo>
                  <a:pt x="1145853" y="0"/>
                </a:lnTo>
                <a:lnTo>
                  <a:pt x="1145853" y="1486366"/>
                </a:lnTo>
                <a:lnTo>
                  <a:pt x="0" y="148636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38982" y="5476437"/>
            <a:ext cx="10136517" cy="1400682"/>
          </a:xfrm>
          <a:custGeom>
            <a:avLst/>
            <a:gdLst/>
            <a:ahLst/>
            <a:cxnLst/>
            <a:rect r="r" b="b" t="t" l="l"/>
            <a:pathLst>
              <a:path h="1400682" w="10136517">
                <a:moveTo>
                  <a:pt x="0" y="0"/>
                </a:moveTo>
                <a:lnTo>
                  <a:pt x="10136518" y="0"/>
                </a:lnTo>
                <a:lnTo>
                  <a:pt x="10136518" y="1400682"/>
                </a:lnTo>
                <a:lnTo>
                  <a:pt x="0" y="14006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39573">
            <a:off x="1756623" y="4287077"/>
            <a:ext cx="3796772" cy="4971223"/>
          </a:xfrm>
          <a:custGeom>
            <a:avLst/>
            <a:gdLst/>
            <a:ahLst/>
            <a:cxnLst/>
            <a:rect r="r" b="b" t="t" l="l"/>
            <a:pathLst>
              <a:path h="4971223" w="3796772">
                <a:moveTo>
                  <a:pt x="0" y="0"/>
                </a:moveTo>
                <a:lnTo>
                  <a:pt x="3796772" y="0"/>
                </a:lnTo>
                <a:lnTo>
                  <a:pt x="3796772" y="4971223"/>
                </a:lnTo>
                <a:lnTo>
                  <a:pt x="0" y="49712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5" id="5"/>
          <p:cNvSpPr/>
          <p:nvPr/>
        </p:nvSpPr>
        <p:spPr>
          <a:xfrm flipH="false" flipV="false" rot="0">
            <a:off x="-2413640" y="-139182"/>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888710" y="2221864"/>
            <a:ext cx="12487041" cy="2171551"/>
          </a:xfrm>
          <a:prstGeom prst="rect">
            <a:avLst/>
          </a:prstGeom>
        </p:spPr>
        <p:txBody>
          <a:bodyPr anchor="t" rtlCol="false" tIns="0" lIns="0" bIns="0" rIns="0">
            <a:spAutoFit/>
          </a:bodyPr>
          <a:lstStyle/>
          <a:p>
            <a:pPr algn="ctr" marL="0" indent="0" lvl="0">
              <a:lnSpc>
                <a:spcPts val="8400"/>
              </a:lnSpc>
              <a:spcBef>
                <a:spcPct val="0"/>
              </a:spcBef>
            </a:pPr>
            <a:r>
              <a:rPr lang="en-US" sz="6000" spc="359">
                <a:solidFill>
                  <a:srgbClr val="000000"/>
                </a:solidFill>
                <a:latin typeface="AC Fat Bamboo"/>
              </a:rPr>
              <a:t>Ada dua kelompok penting arus kas tidak merata: </a:t>
            </a:r>
          </a:p>
        </p:txBody>
      </p:sp>
      <p:sp>
        <p:nvSpPr>
          <p:cNvPr name="TextBox 7" id="7"/>
          <p:cNvSpPr txBox="true"/>
          <p:nvPr/>
        </p:nvSpPr>
        <p:spPr>
          <a:xfrm rot="0">
            <a:off x="4935417" y="5057775"/>
            <a:ext cx="8393628" cy="735034"/>
          </a:xfrm>
          <a:prstGeom prst="rect">
            <a:avLst/>
          </a:prstGeom>
        </p:spPr>
        <p:txBody>
          <a:bodyPr anchor="t" rtlCol="false" tIns="0" lIns="0" bIns="0" rIns="0">
            <a:spAutoFit/>
          </a:bodyPr>
          <a:lstStyle/>
          <a:p>
            <a:pPr algn="ctr">
              <a:lnSpc>
                <a:spcPts val="6041"/>
              </a:lnSpc>
              <a:spcBef>
                <a:spcPct val="0"/>
              </a:spcBef>
            </a:pPr>
            <a:r>
              <a:rPr lang="en-US" sz="4315">
                <a:solidFill>
                  <a:srgbClr val="000000"/>
                </a:solidFill>
                <a:latin typeface="Pangolin"/>
              </a:rPr>
              <a:t>01</a:t>
            </a:r>
          </a:p>
        </p:txBody>
      </p:sp>
      <p:sp>
        <p:nvSpPr>
          <p:cNvPr name="TextBox 8" id="8"/>
          <p:cNvSpPr txBox="true"/>
          <p:nvPr/>
        </p:nvSpPr>
        <p:spPr>
          <a:xfrm rot="0">
            <a:off x="5553395" y="6997359"/>
            <a:ext cx="7358518" cy="735034"/>
          </a:xfrm>
          <a:prstGeom prst="rect">
            <a:avLst/>
          </a:prstGeom>
        </p:spPr>
        <p:txBody>
          <a:bodyPr anchor="t" rtlCol="false" tIns="0" lIns="0" bIns="0" rIns="0">
            <a:spAutoFit/>
          </a:bodyPr>
          <a:lstStyle/>
          <a:p>
            <a:pPr algn="ctr">
              <a:lnSpc>
                <a:spcPts val="6041"/>
              </a:lnSpc>
              <a:spcBef>
                <a:spcPct val="0"/>
              </a:spcBef>
            </a:pPr>
            <a:r>
              <a:rPr lang="en-US" sz="4315">
                <a:solidFill>
                  <a:srgbClr val="000000"/>
                </a:solidFill>
                <a:latin typeface="Pangolin"/>
              </a:rPr>
              <a:t>02</a:t>
            </a:r>
          </a:p>
        </p:txBody>
      </p:sp>
      <p:sp>
        <p:nvSpPr>
          <p:cNvPr name="TextBox 9" id="9"/>
          <p:cNvSpPr txBox="true"/>
          <p:nvPr/>
        </p:nvSpPr>
        <p:spPr>
          <a:xfrm rot="0">
            <a:off x="4119797" y="5964327"/>
            <a:ext cx="10024867" cy="664266"/>
          </a:xfrm>
          <a:prstGeom prst="rect">
            <a:avLst/>
          </a:prstGeom>
        </p:spPr>
        <p:txBody>
          <a:bodyPr anchor="t" rtlCol="false" tIns="0" lIns="0" bIns="0" rIns="0">
            <a:spAutoFit/>
          </a:bodyPr>
          <a:lstStyle/>
          <a:p>
            <a:pPr algn="ctr">
              <a:lnSpc>
                <a:spcPts val="2757"/>
              </a:lnSpc>
              <a:spcBef>
                <a:spcPct val="0"/>
              </a:spcBef>
            </a:pPr>
            <a:r>
              <a:rPr lang="en-US" sz="1969">
                <a:solidFill>
                  <a:srgbClr val="000000"/>
                </a:solidFill>
                <a:latin typeface="Pangolin"/>
              </a:rPr>
              <a:t>arus kas yang aliran arus kasnya terdiri dari serangkaian pembayaran anuitas ditambah tambahan lump sum akhir pada Tahun N</a:t>
            </a:r>
          </a:p>
        </p:txBody>
      </p:sp>
      <p:sp>
        <p:nvSpPr>
          <p:cNvPr name="TextBox 10" id="10"/>
          <p:cNvSpPr txBox="true"/>
          <p:nvPr/>
        </p:nvSpPr>
        <p:spPr>
          <a:xfrm rot="0">
            <a:off x="4119797" y="7811820"/>
            <a:ext cx="10225713" cy="664266"/>
          </a:xfrm>
          <a:prstGeom prst="rect">
            <a:avLst/>
          </a:prstGeom>
        </p:spPr>
        <p:txBody>
          <a:bodyPr anchor="t" rtlCol="false" tIns="0" lIns="0" bIns="0" rIns="0">
            <a:spAutoFit/>
          </a:bodyPr>
          <a:lstStyle/>
          <a:p>
            <a:pPr algn="ctr">
              <a:lnSpc>
                <a:spcPts val="2757"/>
              </a:lnSpc>
              <a:spcBef>
                <a:spcPct val="0"/>
              </a:spcBef>
            </a:pPr>
            <a:r>
              <a:rPr lang="en-US" sz="1969">
                <a:solidFill>
                  <a:srgbClr val="000000"/>
                </a:solidFill>
                <a:latin typeface="Pangolin"/>
              </a:rPr>
              <a:t>semua aliran arus kas tidak merata lainnya. Obligasi merupakan contoh dari tipe pertama, sedangkan saham dan investasi modal menggambarkan tipe kedua</a:t>
            </a:r>
          </a:p>
        </p:txBody>
      </p:sp>
      <p:sp>
        <p:nvSpPr>
          <p:cNvPr name="Freeform 11" id="11"/>
          <p:cNvSpPr/>
          <p:nvPr/>
        </p:nvSpPr>
        <p:spPr>
          <a:xfrm flipH="false" flipV="false" rot="-5636302">
            <a:off x="13668681" y="340279"/>
            <a:ext cx="3682246" cy="3253767"/>
          </a:xfrm>
          <a:custGeom>
            <a:avLst/>
            <a:gdLst/>
            <a:ahLst/>
            <a:cxnLst/>
            <a:rect r="r" b="b" t="t" l="l"/>
            <a:pathLst>
              <a:path h="3253767" w="3682246">
                <a:moveTo>
                  <a:pt x="0" y="0"/>
                </a:moveTo>
                <a:lnTo>
                  <a:pt x="3682246" y="0"/>
                </a:lnTo>
                <a:lnTo>
                  <a:pt x="3682246" y="3253767"/>
                </a:lnTo>
                <a:lnTo>
                  <a:pt x="0" y="32537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38982" y="5476437"/>
            <a:ext cx="10136517" cy="1400682"/>
          </a:xfrm>
          <a:custGeom>
            <a:avLst/>
            <a:gdLst/>
            <a:ahLst/>
            <a:cxnLst/>
            <a:rect r="r" b="b" t="t" l="l"/>
            <a:pathLst>
              <a:path h="1400682" w="10136517">
                <a:moveTo>
                  <a:pt x="0" y="0"/>
                </a:moveTo>
                <a:lnTo>
                  <a:pt x="10136518" y="0"/>
                </a:lnTo>
                <a:lnTo>
                  <a:pt x="10136518" y="1400682"/>
                </a:lnTo>
                <a:lnTo>
                  <a:pt x="0" y="14006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39573">
            <a:off x="1756623" y="4287077"/>
            <a:ext cx="3796772" cy="4971223"/>
          </a:xfrm>
          <a:custGeom>
            <a:avLst/>
            <a:gdLst/>
            <a:ahLst/>
            <a:cxnLst/>
            <a:rect r="r" b="b" t="t" l="l"/>
            <a:pathLst>
              <a:path h="4971223" w="3796772">
                <a:moveTo>
                  <a:pt x="0" y="0"/>
                </a:moveTo>
                <a:lnTo>
                  <a:pt x="3796772" y="0"/>
                </a:lnTo>
                <a:lnTo>
                  <a:pt x="3796772" y="4971223"/>
                </a:lnTo>
                <a:lnTo>
                  <a:pt x="0" y="49712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5" id="5"/>
          <p:cNvSpPr/>
          <p:nvPr/>
        </p:nvSpPr>
        <p:spPr>
          <a:xfrm flipH="false" flipV="false" rot="0">
            <a:off x="-2413640" y="-139182"/>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888710" y="2221864"/>
            <a:ext cx="12487041" cy="1104826"/>
          </a:xfrm>
          <a:prstGeom prst="rect">
            <a:avLst/>
          </a:prstGeom>
        </p:spPr>
        <p:txBody>
          <a:bodyPr anchor="t" rtlCol="false" tIns="0" lIns="0" bIns="0" rIns="0">
            <a:spAutoFit/>
          </a:bodyPr>
          <a:lstStyle/>
          <a:p>
            <a:pPr algn="ctr" marL="0" indent="0" lvl="0">
              <a:lnSpc>
                <a:spcPts val="8400"/>
              </a:lnSpc>
              <a:spcBef>
                <a:spcPct val="0"/>
              </a:spcBef>
            </a:pPr>
            <a:r>
              <a:rPr lang="en-US" sz="6000" spc="359">
                <a:solidFill>
                  <a:srgbClr val="000000"/>
                </a:solidFill>
                <a:latin typeface="AC Fat Bamboo"/>
              </a:rPr>
              <a:t>Contoh</a:t>
            </a:r>
          </a:p>
        </p:txBody>
      </p:sp>
      <p:sp>
        <p:nvSpPr>
          <p:cNvPr name="Freeform 7" id="7"/>
          <p:cNvSpPr/>
          <p:nvPr/>
        </p:nvSpPr>
        <p:spPr>
          <a:xfrm flipH="false" flipV="false" rot="-5636302">
            <a:off x="13668681" y="340279"/>
            <a:ext cx="3682246" cy="3253767"/>
          </a:xfrm>
          <a:custGeom>
            <a:avLst/>
            <a:gdLst/>
            <a:ahLst/>
            <a:cxnLst/>
            <a:rect r="r" b="b" t="t" l="l"/>
            <a:pathLst>
              <a:path h="3253767" w="3682246">
                <a:moveTo>
                  <a:pt x="0" y="0"/>
                </a:moveTo>
                <a:lnTo>
                  <a:pt x="3682246" y="0"/>
                </a:lnTo>
                <a:lnTo>
                  <a:pt x="3682246" y="3253767"/>
                </a:lnTo>
                <a:lnTo>
                  <a:pt x="0" y="32537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255917" y="3729916"/>
            <a:ext cx="11811676" cy="5124450"/>
          </a:xfrm>
          <a:custGeom>
            <a:avLst/>
            <a:gdLst/>
            <a:ahLst/>
            <a:cxnLst/>
            <a:rect r="r" b="b" t="t" l="l"/>
            <a:pathLst>
              <a:path h="5124450" w="11811676">
                <a:moveTo>
                  <a:pt x="0" y="0"/>
                </a:moveTo>
                <a:lnTo>
                  <a:pt x="11811676" y="0"/>
                </a:lnTo>
                <a:lnTo>
                  <a:pt x="11811676" y="5124450"/>
                </a:lnTo>
                <a:lnTo>
                  <a:pt x="0" y="5124450"/>
                </a:lnTo>
                <a:lnTo>
                  <a:pt x="0" y="0"/>
                </a:lnTo>
                <a:close/>
              </a:path>
            </a:pathLst>
          </a:custGeom>
          <a:blipFill>
            <a:blip r:embed="rId8"/>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Freeform 6" id="6"/>
          <p:cNvSpPr/>
          <p:nvPr/>
        </p:nvSpPr>
        <p:spPr>
          <a:xfrm flipH="false" flipV="false" rot="0">
            <a:off x="3240863" y="5193227"/>
            <a:ext cx="11806274" cy="1844351"/>
          </a:xfrm>
          <a:custGeom>
            <a:avLst/>
            <a:gdLst/>
            <a:ahLst/>
            <a:cxnLst/>
            <a:rect r="r" b="b" t="t" l="l"/>
            <a:pathLst>
              <a:path h="1844351" w="11806274">
                <a:moveTo>
                  <a:pt x="0" y="0"/>
                </a:moveTo>
                <a:lnTo>
                  <a:pt x="11806274" y="0"/>
                </a:lnTo>
                <a:lnTo>
                  <a:pt x="11806274" y="1844351"/>
                </a:lnTo>
                <a:lnTo>
                  <a:pt x="0" y="1844351"/>
                </a:lnTo>
                <a:lnTo>
                  <a:pt x="0" y="0"/>
                </a:lnTo>
                <a:close/>
              </a:path>
            </a:pathLst>
          </a:custGeom>
          <a:blipFill>
            <a:blip r:embed="rId6"/>
            <a:stretch>
              <a:fillRect l="0" t="0" r="0" b="0"/>
            </a:stretch>
          </a:blipFill>
        </p:spPr>
      </p:sp>
      <p:sp>
        <p:nvSpPr>
          <p:cNvPr name="Freeform 7" id="7"/>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881336" y="2208421"/>
            <a:ext cx="13865137" cy="1104826"/>
          </a:xfrm>
          <a:prstGeom prst="rect">
            <a:avLst/>
          </a:prstGeom>
        </p:spPr>
        <p:txBody>
          <a:bodyPr anchor="t" rtlCol="false" tIns="0" lIns="0" bIns="0" rIns="0">
            <a:spAutoFit/>
          </a:bodyPr>
          <a:lstStyle/>
          <a:p>
            <a:pPr algn="ctr" marL="0" indent="0" lvl="0">
              <a:lnSpc>
                <a:spcPts val="8400"/>
              </a:lnSpc>
              <a:spcBef>
                <a:spcPct val="0"/>
              </a:spcBef>
            </a:pPr>
            <a:r>
              <a:rPr lang="en-US" sz="6000" spc="576">
                <a:solidFill>
                  <a:srgbClr val="000000"/>
                </a:solidFill>
                <a:latin typeface="AC Fat Bamboo"/>
              </a:rPr>
              <a:t>Pembayaran Akhir Tambahan Anuitas Plus</a:t>
            </a:r>
          </a:p>
        </p:txBody>
      </p:sp>
      <p:sp>
        <p:nvSpPr>
          <p:cNvPr name="TextBox 9" id="9"/>
          <p:cNvSpPr txBox="true"/>
          <p:nvPr/>
        </p:nvSpPr>
        <p:spPr>
          <a:xfrm rot="0">
            <a:off x="3238162" y="3788749"/>
            <a:ext cx="11151485" cy="967074"/>
          </a:xfrm>
          <a:prstGeom prst="rect">
            <a:avLst/>
          </a:prstGeom>
        </p:spPr>
        <p:txBody>
          <a:bodyPr anchor="t" rtlCol="false" tIns="0" lIns="0" bIns="0" rIns="0">
            <a:spAutoFit/>
          </a:bodyPr>
          <a:lstStyle/>
          <a:p>
            <a:pPr algn="ctr">
              <a:lnSpc>
                <a:spcPts val="2519"/>
              </a:lnSpc>
              <a:spcBef>
                <a:spcPct val="0"/>
              </a:spcBef>
            </a:pPr>
            <a:r>
              <a:rPr lang="en-US" sz="1799" spc="172">
                <a:solidFill>
                  <a:srgbClr val="000000"/>
                </a:solidFill>
                <a:latin typeface="AC Fat Bamboo"/>
              </a:rPr>
              <a:t>Pertama, pertimbangkan Aliran 1 dan perhatikan bahwa ini adalah anuitas biasa 5 tahun, 12%, ditambah pembayaran akhir sebesar $1.000. Kita dapat mencari PV anuitas, mencari PV pembayaran akhir, lalu menjumlahkannya untuk mendapatkan PV aliran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255148" y="3723832"/>
            <a:ext cx="7313296" cy="4464177"/>
            <a:chOff x="0" y="0"/>
            <a:chExt cx="9751061" cy="5952237"/>
          </a:xfrm>
        </p:grpSpPr>
        <p:grpSp>
          <p:nvGrpSpPr>
            <p:cNvPr name="Group 3" id="3"/>
            <p:cNvGrpSpPr>
              <a:grpSpLocks noChangeAspect="true"/>
            </p:cNvGrpSpPr>
            <p:nvPr/>
          </p:nvGrpSpPr>
          <p:grpSpPr>
            <a:xfrm rot="0">
              <a:off x="254000" y="254000"/>
              <a:ext cx="9497061" cy="5698237"/>
              <a:chOff x="0" y="0"/>
              <a:chExt cx="6350000" cy="3810000"/>
            </a:xfrm>
          </p:grpSpPr>
          <p:sp>
            <p:nvSpPr>
              <p:cNvPr name="Freeform 4" id="4"/>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5" id="5"/>
            <p:cNvGrpSpPr>
              <a:grpSpLocks noChangeAspect="true"/>
            </p:cNvGrpSpPr>
            <p:nvPr/>
          </p:nvGrpSpPr>
          <p:grpSpPr>
            <a:xfrm rot="0">
              <a:off x="0" y="0"/>
              <a:ext cx="9497061" cy="5698237"/>
              <a:chOff x="0" y="0"/>
              <a:chExt cx="6350000" cy="3810000"/>
            </a:xfrm>
          </p:grpSpPr>
          <p:sp>
            <p:nvSpPr>
              <p:cNvPr name="Freeform 6" id="6"/>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l="0" t="-5042" r="0" b="-5042"/>
                </a:stretch>
              </a:blipFill>
            </p:spPr>
          </p:sp>
        </p:grpSp>
      </p:grpSp>
      <p:sp>
        <p:nvSpPr>
          <p:cNvPr name="Freeform 7" id="7"/>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50171" t="0" r="0" b="0"/>
            </a:stretch>
          </a:blipFill>
        </p:spPr>
      </p:sp>
      <p:sp>
        <p:nvSpPr>
          <p:cNvPr name="Freeform 9" id="9"/>
          <p:cNvSpPr/>
          <p:nvPr/>
        </p:nvSpPr>
        <p:spPr>
          <a:xfrm flipH="false" flipV="false" rot="0">
            <a:off x="-13456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4114635">
            <a:off x="1675814" y="7036590"/>
            <a:ext cx="2849988" cy="2689676"/>
          </a:xfrm>
          <a:custGeom>
            <a:avLst/>
            <a:gdLst/>
            <a:ahLst/>
            <a:cxnLst/>
            <a:rect r="r" b="b" t="t" l="l"/>
            <a:pathLst>
              <a:path h="2689676" w="2849988">
                <a:moveTo>
                  <a:pt x="0" y="0"/>
                </a:moveTo>
                <a:lnTo>
                  <a:pt x="2849988" y="0"/>
                </a:lnTo>
                <a:lnTo>
                  <a:pt x="2849988" y="2689676"/>
                </a:lnTo>
                <a:lnTo>
                  <a:pt x="0" y="26896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3682441" y="774760"/>
            <a:ext cx="2929932" cy="2765124"/>
          </a:xfrm>
          <a:custGeom>
            <a:avLst/>
            <a:gdLst/>
            <a:ahLst/>
            <a:cxnLst/>
            <a:rect r="r" b="b" t="t" l="l"/>
            <a:pathLst>
              <a:path h="2765124" w="2929932">
                <a:moveTo>
                  <a:pt x="0" y="0"/>
                </a:moveTo>
                <a:lnTo>
                  <a:pt x="2929932" y="0"/>
                </a:lnTo>
                <a:lnTo>
                  <a:pt x="2929932" y="2765123"/>
                </a:lnTo>
                <a:lnTo>
                  <a:pt x="0" y="27651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3740705" y="8381428"/>
            <a:ext cx="1040846" cy="1086272"/>
          </a:xfrm>
          <a:custGeom>
            <a:avLst/>
            <a:gdLst/>
            <a:ahLst/>
            <a:cxnLst/>
            <a:rect r="r" b="b" t="t" l="l"/>
            <a:pathLst>
              <a:path h="1086272" w="1040846">
                <a:moveTo>
                  <a:pt x="0" y="0"/>
                </a:moveTo>
                <a:lnTo>
                  <a:pt x="1040846" y="0"/>
                </a:lnTo>
                <a:lnTo>
                  <a:pt x="1040846" y="1086272"/>
                </a:lnTo>
                <a:lnTo>
                  <a:pt x="0" y="1086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4056892">
            <a:off x="14836442" y="2821073"/>
            <a:ext cx="2319495" cy="692293"/>
          </a:xfrm>
          <a:custGeom>
            <a:avLst/>
            <a:gdLst/>
            <a:ahLst/>
            <a:cxnLst/>
            <a:rect r="r" b="b" t="t" l="l"/>
            <a:pathLst>
              <a:path h="692293" w="2319495">
                <a:moveTo>
                  <a:pt x="0" y="0"/>
                </a:moveTo>
                <a:lnTo>
                  <a:pt x="2319496" y="0"/>
                </a:lnTo>
                <a:lnTo>
                  <a:pt x="2319496" y="692293"/>
                </a:lnTo>
                <a:lnTo>
                  <a:pt x="0" y="6922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3270399" y="3592779"/>
            <a:ext cx="4290491" cy="4788649"/>
          </a:xfrm>
          <a:prstGeom prst="rect">
            <a:avLst/>
          </a:prstGeom>
        </p:spPr>
        <p:txBody>
          <a:bodyPr anchor="t" rtlCol="false" tIns="0" lIns="0" bIns="0" rIns="0">
            <a:spAutoFit/>
          </a:bodyPr>
          <a:lstStyle/>
          <a:p>
            <a:pPr algn="r" marL="0" indent="0" lvl="0">
              <a:lnSpc>
                <a:spcPts val="2700"/>
              </a:lnSpc>
              <a:spcBef>
                <a:spcPct val="0"/>
              </a:spcBef>
            </a:pPr>
            <a:r>
              <a:rPr lang="en-US" sz="1800">
                <a:solidFill>
                  <a:srgbClr val="000000"/>
                </a:solidFill>
                <a:latin typeface="Pangolin"/>
              </a:rPr>
              <a:t>Perhatikan aliran tidak beraturan, yang dianalisis pada Gambar disamping. Bagian atas menunjukkan garis waktu dasar, yang berisi input, dan pertama-tama kita menggunakan pendekatan langkah demi langkah untuk menemukan PV $1,016.35. Perhatikan bahwa kita menunjukkan PV setiap arus kas tepat di bawah arus kas, dan kemudian kami menjumlahkan PV ini untuk menemukan PV aliran. Pengaturan ini menghemat ruang dibandingkan dengan menampilkan masing-masing PV dalam kolom, dan juga transparan sehingga mudah dipahami.</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Freeform 6" id="6"/>
          <p:cNvSpPr/>
          <p:nvPr/>
        </p:nvSpPr>
        <p:spPr>
          <a:xfrm flipH="false" flipV="false" rot="0">
            <a:off x="3411522" y="5741927"/>
            <a:ext cx="11811676" cy="2277533"/>
          </a:xfrm>
          <a:custGeom>
            <a:avLst/>
            <a:gdLst/>
            <a:ahLst/>
            <a:cxnLst/>
            <a:rect r="r" b="b" t="t" l="l"/>
            <a:pathLst>
              <a:path h="2277533" w="11811676">
                <a:moveTo>
                  <a:pt x="0" y="0"/>
                </a:moveTo>
                <a:lnTo>
                  <a:pt x="11811676" y="0"/>
                </a:lnTo>
                <a:lnTo>
                  <a:pt x="11811676" y="2277533"/>
                </a:lnTo>
                <a:lnTo>
                  <a:pt x="0" y="2277533"/>
                </a:lnTo>
                <a:lnTo>
                  <a:pt x="0" y="0"/>
                </a:lnTo>
                <a:close/>
              </a:path>
            </a:pathLst>
          </a:custGeom>
          <a:blipFill>
            <a:blip r:embed="rId6"/>
            <a:stretch>
              <a:fillRect l="0" t="0" r="0" b="0"/>
            </a:stretch>
          </a:blipFill>
        </p:spPr>
      </p:sp>
      <p:sp>
        <p:nvSpPr>
          <p:cNvPr name="Freeform 7" id="7"/>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881336" y="2236996"/>
            <a:ext cx="13865137" cy="1806352"/>
          </a:xfrm>
          <a:prstGeom prst="rect">
            <a:avLst/>
          </a:prstGeom>
        </p:spPr>
        <p:txBody>
          <a:bodyPr anchor="t" rtlCol="false" tIns="0" lIns="0" bIns="0" rIns="0">
            <a:spAutoFit/>
          </a:bodyPr>
          <a:lstStyle/>
          <a:p>
            <a:pPr algn="ctr" marL="0" indent="0" lvl="0">
              <a:lnSpc>
                <a:spcPts val="7000"/>
              </a:lnSpc>
              <a:spcBef>
                <a:spcPct val="0"/>
              </a:spcBef>
            </a:pPr>
            <a:r>
              <a:rPr lang="en-US" sz="5000" spc="480">
                <a:solidFill>
                  <a:srgbClr val="000000"/>
                </a:solidFill>
                <a:latin typeface="AC Fat Bamboo"/>
              </a:rPr>
              <a:t>Nilai Masa Depan dari Aliran Arus Kas yang Tidak Merata</a:t>
            </a:r>
          </a:p>
        </p:txBody>
      </p:sp>
      <p:sp>
        <p:nvSpPr>
          <p:cNvPr name="TextBox 9" id="9"/>
          <p:cNvSpPr txBox="true"/>
          <p:nvPr/>
        </p:nvSpPr>
        <p:spPr>
          <a:xfrm rot="0">
            <a:off x="3411522" y="4824398"/>
            <a:ext cx="11151485" cy="651705"/>
          </a:xfrm>
          <a:prstGeom prst="rect">
            <a:avLst/>
          </a:prstGeom>
        </p:spPr>
        <p:txBody>
          <a:bodyPr anchor="t" rtlCol="false" tIns="0" lIns="0" bIns="0" rIns="0">
            <a:spAutoFit/>
          </a:bodyPr>
          <a:lstStyle/>
          <a:p>
            <a:pPr algn="ctr">
              <a:lnSpc>
                <a:spcPts val="2519"/>
              </a:lnSpc>
              <a:spcBef>
                <a:spcPct val="0"/>
              </a:spcBef>
            </a:pPr>
            <a:r>
              <a:rPr lang="en-US" sz="1799" spc="172">
                <a:solidFill>
                  <a:srgbClr val="000000"/>
                </a:solidFill>
                <a:latin typeface="AC Fat Bamboo"/>
              </a:rPr>
              <a:t>Nilai masa depan dari aliran arus kas yang tidak merata ditemukan dengan menggabungkan setiap pembayaran ke akhir aliran dan kemudian menjumlahkan nilai masa depan:</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02987" y="8447015"/>
            <a:ext cx="7467218" cy="1549519"/>
          </a:xfrm>
          <a:custGeom>
            <a:avLst/>
            <a:gdLst/>
            <a:ahLst/>
            <a:cxnLst/>
            <a:rect r="r" b="b" t="t" l="l"/>
            <a:pathLst>
              <a:path h="1549519" w="7467218">
                <a:moveTo>
                  <a:pt x="0" y="0"/>
                </a:moveTo>
                <a:lnTo>
                  <a:pt x="7467217" y="0"/>
                </a:lnTo>
                <a:lnTo>
                  <a:pt x="746721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851793" y="1874227"/>
            <a:ext cx="12584415" cy="2171551"/>
          </a:xfrm>
          <a:prstGeom prst="rect">
            <a:avLst/>
          </a:prstGeom>
        </p:spPr>
        <p:txBody>
          <a:bodyPr anchor="t" rtlCol="false" tIns="0" lIns="0" bIns="0" rIns="0">
            <a:spAutoFit/>
          </a:bodyPr>
          <a:lstStyle/>
          <a:p>
            <a:pPr algn="ctr" marL="0" indent="0" lvl="0">
              <a:lnSpc>
                <a:spcPts val="8400"/>
              </a:lnSpc>
              <a:spcBef>
                <a:spcPct val="0"/>
              </a:spcBef>
            </a:pPr>
            <a:r>
              <a:rPr lang="en-US" sz="6000" spc="630">
                <a:solidFill>
                  <a:srgbClr val="000000"/>
                </a:solidFill>
                <a:latin typeface="AC Fat Bamboo"/>
              </a:rPr>
              <a:t>Menyelesaikan I dengan Arus Kas Tidak Beraturan</a:t>
            </a:r>
          </a:p>
        </p:txBody>
      </p:sp>
      <p:sp>
        <p:nvSpPr>
          <p:cNvPr name="Freeform 6" id="6"/>
          <p:cNvSpPr/>
          <p:nvPr/>
        </p:nvSpPr>
        <p:spPr>
          <a:xfrm flipH="false" flipV="false" rot="0">
            <a:off x="14819235" y="1028700"/>
            <a:ext cx="1561078" cy="1835786"/>
          </a:xfrm>
          <a:custGeom>
            <a:avLst/>
            <a:gdLst/>
            <a:ahLst/>
            <a:cxnLst/>
            <a:rect r="r" b="b" t="t" l="l"/>
            <a:pathLst>
              <a:path h="1835786" w="1561078">
                <a:moveTo>
                  <a:pt x="0" y="0"/>
                </a:moveTo>
                <a:lnTo>
                  <a:pt x="1561078" y="0"/>
                </a:lnTo>
                <a:lnTo>
                  <a:pt x="1561078" y="1835786"/>
                </a:lnTo>
                <a:lnTo>
                  <a:pt x="0" y="18357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075813" y="5982574"/>
            <a:ext cx="11811676" cy="1841410"/>
          </a:xfrm>
          <a:custGeom>
            <a:avLst/>
            <a:gdLst/>
            <a:ahLst/>
            <a:cxnLst/>
            <a:rect r="r" b="b" t="t" l="l"/>
            <a:pathLst>
              <a:path h="1841410" w="11811676">
                <a:moveTo>
                  <a:pt x="0" y="0"/>
                </a:moveTo>
                <a:lnTo>
                  <a:pt x="11811675" y="0"/>
                </a:lnTo>
                <a:lnTo>
                  <a:pt x="11811675" y="1841410"/>
                </a:lnTo>
                <a:lnTo>
                  <a:pt x="0" y="1841410"/>
                </a:lnTo>
                <a:lnTo>
                  <a:pt x="0" y="0"/>
                </a:lnTo>
                <a:close/>
              </a:path>
            </a:pathLst>
          </a:custGeom>
          <a:blipFill>
            <a:blip r:embed="rId6"/>
            <a:stretch>
              <a:fillRect l="0" t="0" r="0" b="0"/>
            </a:stretch>
          </a:blipFill>
        </p:spPr>
      </p:sp>
      <p:sp>
        <p:nvSpPr>
          <p:cNvPr name="Freeform 8" id="8"/>
          <p:cNvSpPr/>
          <p:nvPr/>
        </p:nvSpPr>
        <p:spPr>
          <a:xfrm flipH="false" flipV="false" rot="0">
            <a:off x="2696357" y="7332735"/>
            <a:ext cx="1456278" cy="1889040"/>
          </a:xfrm>
          <a:custGeom>
            <a:avLst/>
            <a:gdLst/>
            <a:ahLst/>
            <a:cxnLst/>
            <a:rect r="r" b="b" t="t" l="l"/>
            <a:pathLst>
              <a:path h="1889040" w="1456278">
                <a:moveTo>
                  <a:pt x="0" y="0"/>
                </a:moveTo>
                <a:lnTo>
                  <a:pt x="1456279" y="0"/>
                </a:lnTo>
                <a:lnTo>
                  <a:pt x="1456279" y="1889040"/>
                </a:lnTo>
                <a:lnTo>
                  <a:pt x="0" y="18890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851793" y="4409791"/>
            <a:ext cx="12261840" cy="1163207"/>
          </a:xfrm>
          <a:prstGeom prst="rect">
            <a:avLst/>
          </a:prstGeom>
        </p:spPr>
        <p:txBody>
          <a:bodyPr anchor="t" rtlCol="false" tIns="0" lIns="0" bIns="0" rIns="0">
            <a:spAutoFit/>
          </a:bodyPr>
          <a:lstStyle/>
          <a:p>
            <a:pPr>
              <a:lnSpc>
                <a:spcPts val="3080"/>
              </a:lnSpc>
              <a:spcBef>
                <a:spcPct val="0"/>
              </a:spcBef>
            </a:pPr>
            <a:r>
              <a:rPr lang="en-US" sz="2200">
                <a:solidFill>
                  <a:srgbClr val="000000"/>
                </a:solidFill>
                <a:latin typeface="Pangolin"/>
              </a:rPr>
              <a:t>Jika Anda memiliki anuitas ditambah lump sum akhir, Anda dapat memasukkan nilai N, PV, PMT, dan FV ke dalam register TVM kalkulator, lalu tekan tombol I/YR. Berikut pengaturan untuk Aliran 1, dengan asumsi kita harus membayar $927,90 untuk membeli aset:</a:t>
            </a:r>
          </a:p>
        </p:txBody>
      </p:sp>
      <p:sp>
        <p:nvSpPr>
          <p:cNvPr name="TextBox 10" id="10"/>
          <p:cNvSpPr txBox="true"/>
          <p:nvPr/>
        </p:nvSpPr>
        <p:spPr>
          <a:xfrm rot="0">
            <a:off x="6337293" y="8157359"/>
            <a:ext cx="5290840" cy="377751"/>
          </a:xfrm>
          <a:prstGeom prst="rect">
            <a:avLst/>
          </a:prstGeom>
        </p:spPr>
        <p:txBody>
          <a:bodyPr anchor="t" rtlCol="false" tIns="0" lIns="0" bIns="0" rIns="0">
            <a:spAutoFit/>
          </a:bodyPr>
          <a:lstStyle/>
          <a:p>
            <a:pPr algn="ctr">
              <a:lnSpc>
                <a:spcPts val="2800"/>
              </a:lnSpc>
              <a:spcBef>
                <a:spcPct val="0"/>
              </a:spcBef>
            </a:pPr>
            <a:r>
              <a:rPr lang="en-US" sz="2000" spc="192">
                <a:solidFill>
                  <a:srgbClr val="000000"/>
                </a:solidFill>
                <a:latin typeface="AC Fat Bamboo"/>
              </a:rPr>
              <a:t>Tingkat pengembalian investasi $927,90 adalah 12%.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11431" y="1542651"/>
            <a:ext cx="13865137" cy="1463526"/>
          </a:xfrm>
          <a:prstGeom prst="rect">
            <a:avLst/>
          </a:prstGeom>
        </p:spPr>
        <p:txBody>
          <a:bodyPr anchor="t" rtlCol="false" tIns="0" lIns="0" bIns="0" rIns="0">
            <a:spAutoFit/>
          </a:bodyPr>
          <a:lstStyle/>
          <a:p>
            <a:pPr algn="ctr" marL="0" indent="0" lvl="0">
              <a:lnSpc>
                <a:spcPts val="11200"/>
              </a:lnSpc>
              <a:spcBef>
                <a:spcPct val="0"/>
              </a:spcBef>
            </a:pPr>
            <a:r>
              <a:rPr lang="en-US" sz="8000" spc="768">
                <a:solidFill>
                  <a:srgbClr val="000000"/>
                </a:solidFill>
                <a:latin typeface="AC Fat Bamboo"/>
              </a:rPr>
              <a:t>Contoh</a:t>
            </a:r>
          </a:p>
        </p:txBody>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TextBox 7" id="7"/>
          <p:cNvSpPr txBox="true"/>
          <p:nvPr/>
        </p:nvSpPr>
        <p:spPr>
          <a:xfrm rot="0">
            <a:off x="3367893" y="3817324"/>
            <a:ext cx="11552214" cy="4567858"/>
          </a:xfrm>
          <a:prstGeom prst="rect">
            <a:avLst/>
          </a:prstGeom>
        </p:spPr>
        <p:txBody>
          <a:bodyPr anchor="t" rtlCol="false" tIns="0" lIns="0" bIns="0" rIns="0">
            <a:spAutoFit/>
          </a:bodyPr>
          <a:lstStyle/>
          <a:p>
            <a:pPr algn="just" marL="431801" indent="-215900" lvl="1">
              <a:lnSpc>
                <a:spcPts val="2800"/>
              </a:lnSpc>
              <a:buFont typeface="Arial"/>
              <a:buChar char="•"/>
            </a:pPr>
            <a:r>
              <a:rPr lang="en-US" sz="2000">
                <a:solidFill>
                  <a:srgbClr val="000000"/>
                </a:solidFill>
                <a:latin typeface="Pangolin"/>
              </a:rPr>
              <a:t>KITA DAPAT MENGGUNAKAN RUMUS PV UNTUK MENCARI NILAI KONSOL INGGRIS DENGAN NILAI NOMINAL ₤1.000 YANG MEMBAYAR ₤25 PER TAHUN SELAMANYA. JAWABANNYA TERGANTUNG PADA TINGKAT SUKU BUNGA DIPEROLEH DARI INVESTASI DENGAN RISIKO YANG SEBANDING PADA SAAT KONSOL DINILAI. AWALNYA, “TINGKAT BERJALAN” YANG DITETAPKAN DI PASAR KEUANGAN ADALAH 2,5%, JADI AWALNYA NILAI KONSOL ADALAH ₤1.000:</a:t>
            </a:r>
          </a:p>
          <a:p>
            <a:pPr algn="just" marL="431801" indent="-215900" lvl="1">
              <a:lnSpc>
                <a:spcPts val="2800"/>
              </a:lnSpc>
              <a:buFont typeface="Arial"/>
              <a:buChar char="•"/>
            </a:pPr>
            <a:r>
              <a:rPr lang="en-US" sz="2000">
                <a:solidFill>
                  <a:srgbClr val="000000"/>
                </a:solidFill>
                <a:latin typeface="Pangolin"/>
              </a:rPr>
              <a:t>Nilai awal konsol             : ₤25/0.025        = ₤1,000</a:t>
            </a:r>
          </a:p>
          <a:p>
            <a:pPr algn="just" marL="431801" indent="-215900" lvl="1">
              <a:lnSpc>
                <a:spcPts val="2800"/>
              </a:lnSpc>
              <a:buFont typeface="Arial"/>
              <a:buChar char="•"/>
            </a:pPr>
            <a:r>
              <a:rPr lang="en-US" sz="2000">
                <a:solidFill>
                  <a:srgbClr val="000000"/>
                </a:solidFill>
                <a:latin typeface="Pangolin"/>
              </a:rPr>
              <a:t>Pembayaran tahunan masih sebesar ₤25 saat ini, namun suku bunga yang berlaku telah meningkat menjadi sekitar 5,2%, menyebabkan nilai konsol turun menjadi ₤480,77:</a:t>
            </a:r>
          </a:p>
          <a:p>
            <a:pPr algn="just" marL="431801" indent="-215900" lvl="1">
              <a:lnSpc>
                <a:spcPts val="2800"/>
              </a:lnSpc>
              <a:buFont typeface="Arial"/>
              <a:buChar char="•"/>
            </a:pPr>
            <a:r>
              <a:rPr lang="en-US" sz="2000">
                <a:solidFill>
                  <a:srgbClr val="000000"/>
                </a:solidFill>
                <a:latin typeface="Pangolin"/>
              </a:rPr>
              <a:t>Nilai konsol hari ini         : ₤25/0.052        = ₤480.77</a:t>
            </a:r>
          </a:p>
          <a:p>
            <a:pPr algn="just" marL="431801" indent="-215900" lvl="1">
              <a:lnSpc>
                <a:spcPts val="2800"/>
              </a:lnSpc>
              <a:buFont typeface="Arial"/>
              <a:buChar char="•"/>
            </a:pPr>
            <a:r>
              <a:rPr lang="en-US" sz="2000">
                <a:solidFill>
                  <a:srgbClr val="000000"/>
                </a:solidFill>
                <a:latin typeface="Pangolin"/>
              </a:rPr>
              <a:t>Namun perlu diperhatikan bahwa jika suku bunga turun di masa depan, katakanlah sebesar 2%, maka nilai konsol akan naik menjadi ₤1.250,00:</a:t>
            </a:r>
          </a:p>
          <a:p>
            <a:pPr algn="just" marL="431801" indent="-215900" lvl="1">
              <a:lnSpc>
                <a:spcPts val="2800"/>
              </a:lnSpc>
              <a:buFont typeface="Arial"/>
              <a:buChar char="•"/>
            </a:pPr>
            <a:r>
              <a:rPr lang="en-US" sz="2000">
                <a:solidFill>
                  <a:srgbClr val="000000"/>
                </a:solidFill>
                <a:latin typeface="Pangolin"/>
              </a:rPr>
              <a:t>Nilai konsol jika suku bunga turun menjadi 2%   : ₤25/0.02          = ₤1,250 00</a:t>
            </a:r>
          </a:p>
        </p:txBody>
      </p:sp>
      <p:sp>
        <p:nvSpPr>
          <p:cNvPr name="Freeform 8" id="8"/>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13456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887851">
            <a:off x="3378534" y="2171171"/>
            <a:ext cx="852197" cy="1603787"/>
          </a:xfrm>
          <a:custGeom>
            <a:avLst/>
            <a:gdLst/>
            <a:ahLst/>
            <a:cxnLst/>
            <a:rect r="r" b="b" t="t" l="l"/>
            <a:pathLst>
              <a:path h="1603787" w="852197">
                <a:moveTo>
                  <a:pt x="0" y="0"/>
                </a:moveTo>
                <a:lnTo>
                  <a:pt x="852197" y="0"/>
                </a:lnTo>
                <a:lnTo>
                  <a:pt x="852197" y="1603787"/>
                </a:lnTo>
                <a:lnTo>
                  <a:pt x="0" y="16037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a:grpSpLocks noChangeAspect="true"/>
          </p:cNvGrpSpPr>
          <p:nvPr/>
        </p:nvGrpSpPr>
        <p:grpSpPr>
          <a:xfrm rot="0">
            <a:off x="3706273" y="2973064"/>
            <a:ext cx="4857713" cy="4806444"/>
            <a:chOff x="0" y="0"/>
            <a:chExt cx="19253200" cy="19050000"/>
          </a:xfrm>
        </p:grpSpPr>
        <p:sp>
          <p:nvSpPr>
            <p:cNvPr name="Freeform 7" id="7"/>
            <p:cNvSpPr/>
            <p:nvPr/>
          </p:nvSpPr>
          <p:spPr>
            <a:xfrm flipH="false" flipV="false" rot="0">
              <a:off x="389576" y="287976"/>
              <a:ext cx="18474047" cy="18474047"/>
            </a:xfrm>
            <a:custGeom>
              <a:avLst/>
              <a:gdLst/>
              <a:ahLst/>
              <a:cxnLst/>
              <a:rect r="r" b="b" t="t" l="l"/>
              <a:pathLst>
                <a:path h="18474047" w="18474047">
                  <a:moveTo>
                    <a:pt x="17583708" y="11200648"/>
                  </a:moveTo>
                  <a:cubicBezTo>
                    <a:pt x="18474048" y="13031766"/>
                    <a:pt x="18105484" y="15226006"/>
                    <a:pt x="16665746" y="16665746"/>
                  </a:cubicBezTo>
                  <a:cubicBezTo>
                    <a:pt x="15226006" y="18105484"/>
                    <a:pt x="13031766" y="18474048"/>
                    <a:pt x="11200648" y="17583708"/>
                  </a:cubicBezTo>
                  <a:lnTo>
                    <a:pt x="9237024" y="16628943"/>
                  </a:lnTo>
                  <a:lnTo>
                    <a:pt x="7273401" y="17583708"/>
                  </a:lnTo>
                  <a:cubicBezTo>
                    <a:pt x="5442282" y="18474048"/>
                    <a:pt x="3248042" y="18105484"/>
                    <a:pt x="1808304" y="16665746"/>
                  </a:cubicBezTo>
                  <a:cubicBezTo>
                    <a:pt x="368563" y="15226006"/>
                    <a:pt x="0" y="13031766"/>
                    <a:pt x="890339" y="11200648"/>
                  </a:cubicBezTo>
                  <a:lnTo>
                    <a:pt x="1845105" y="9237024"/>
                  </a:lnTo>
                  <a:lnTo>
                    <a:pt x="890339" y="7273401"/>
                  </a:lnTo>
                  <a:cubicBezTo>
                    <a:pt x="0" y="5442282"/>
                    <a:pt x="368563" y="3248042"/>
                    <a:pt x="1808302" y="1808302"/>
                  </a:cubicBezTo>
                  <a:cubicBezTo>
                    <a:pt x="3248041" y="368563"/>
                    <a:pt x="5442282" y="0"/>
                    <a:pt x="7273400" y="890339"/>
                  </a:cubicBezTo>
                  <a:lnTo>
                    <a:pt x="9237024" y="1845105"/>
                  </a:lnTo>
                  <a:lnTo>
                    <a:pt x="11200647" y="890339"/>
                  </a:lnTo>
                  <a:cubicBezTo>
                    <a:pt x="13031766" y="0"/>
                    <a:pt x="15226004" y="368563"/>
                    <a:pt x="16665746" y="1808303"/>
                  </a:cubicBezTo>
                  <a:cubicBezTo>
                    <a:pt x="18105484" y="3248042"/>
                    <a:pt x="18474048" y="5442282"/>
                    <a:pt x="17583708" y="7273400"/>
                  </a:cubicBezTo>
                  <a:lnTo>
                    <a:pt x="16628943" y="9237024"/>
                  </a:lnTo>
                  <a:lnTo>
                    <a:pt x="17583708" y="11200648"/>
                  </a:lnTo>
                  <a:close/>
                </a:path>
              </a:pathLst>
            </a:custGeom>
            <a:blipFill>
              <a:blip r:embed="rId6"/>
              <a:stretch>
                <a:fillRect l="-18123" t="0" r="-43390" b="0"/>
              </a:stretch>
            </a:blipFill>
          </p:spPr>
        </p:sp>
        <p:sp>
          <p:nvSpPr>
            <p:cNvPr name="Freeform 8" id="8"/>
            <p:cNvSpPr/>
            <p:nvPr/>
          </p:nvSpPr>
          <p:spPr>
            <a:xfrm flipH="false" flipV="false" rot="0">
              <a:off x="10160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609" b="0"/>
              </a:stretch>
            </a:blipFill>
          </p:spPr>
        </p:sp>
      </p:grpSp>
      <p:sp>
        <p:nvSpPr>
          <p:cNvPr name="Freeform 9" id="9"/>
          <p:cNvSpPr/>
          <p:nvPr/>
        </p:nvSpPr>
        <p:spPr>
          <a:xfrm flipH="false" flipV="false" rot="5873145">
            <a:off x="9259401" y="2577618"/>
            <a:ext cx="5797206" cy="5471113"/>
          </a:xfrm>
          <a:custGeom>
            <a:avLst/>
            <a:gdLst/>
            <a:ahLst/>
            <a:cxnLst/>
            <a:rect r="r" b="b" t="t" l="l"/>
            <a:pathLst>
              <a:path h="5471113" w="5797206">
                <a:moveTo>
                  <a:pt x="0" y="0"/>
                </a:moveTo>
                <a:lnTo>
                  <a:pt x="5797206" y="0"/>
                </a:lnTo>
                <a:lnTo>
                  <a:pt x="5797206" y="5471113"/>
                </a:lnTo>
                <a:lnTo>
                  <a:pt x="0" y="5471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8893202" y="4672324"/>
            <a:ext cx="6372174" cy="3936665"/>
          </a:xfrm>
          <a:prstGeom prst="rect">
            <a:avLst/>
          </a:prstGeom>
        </p:spPr>
        <p:txBody>
          <a:bodyPr anchor="t" rtlCol="false" tIns="0" lIns="0" bIns="0" rIns="0">
            <a:spAutoFit/>
          </a:bodyPr>
          <a:lstStyle/>
          <a:p>
            <a:pPr>
              <a:lnSpc>
                <a:spcPts val="3500"/>
              </a:lnSpc>
              <a:spcBef>
                <a:spcPct val="0"/>
              </a:spcBef>
            </a:pPr>
            <a:r>
              <a:rPr lang="en-US" sz="2500">
                <a:solidFill>
                  <a:srgbClr val="000000"/>
                </a:solidFill>
                <a:latin typeface="Pangolin"/>
              </a:rPr>
              <a:t>Aset seperti obligasi memberikan serangkaian arus kas masuk dari waktu ke waktu, dan kewajiban seperti pinjaman mobil, pinjaman mahasiswa, dan hipotek memerlukan serangkaian pembayaran. Jika pembayarannya sama dan dilakukan pada interval yang tetap, maka kita mempunyai anuitas. Misalnya, $100 yang dibayarkan pada akhir setiap 3 tahun berikutnya adalah anuitas 3 tahun.</a:t>
            </a:r>
          </a:p>
        </p:txBody>
      </p:sp>
      <p:sp>
        <p:nvSpPr>
          <p:cNvPr name="TextBox 11" id="11"/>
          <p:cNvSpPr txBox="true"/>
          <p:nvPr/>
        </p:nvSpPr>
        <p:spPr>
          <a:xfrm rot="0">
            <a:off x="8893202" y="2819682"/>
            <a:ext cx="6372174" cy="1833739"/>
          </a:xfrm>
          <a:prstGeom prst="rect">
            <a:avLst/>
          </a:prstGeom>
        </p:spPr>
        <p:txBody>
          <a:bodyPr anchor="t" rtlCol="false" tIns="0" lIns="0" bIns="0" rIns="0">
            <a:spAutoFit/>
          </a:bodyPr>
          <a:lstStyle/>
          <a:p>
            <a:pPr marL="0" indent="0" lvl="0">
              <a:lnSpc>
                <a:spcPts val="14236"/>
              </a:lnSpc>
              <a:spcBef>
                <a:spcPct val="0"/>
              </a:spcBef>
            </a:pPr>
            <a:r>
              <a:rPr lang="en-US" sz="10168" spc="996">
                <a:solidFill>
                  <a:srgbClr val="000000"/>
                </a:solidFill>
                <a:latin typeface="AC Fat Bamboo"/>
              </a:rPr>
              <a:t>Anuitas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20442" y="2507961"/>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3668882" y="920396"/>
            <a:ext cx="10950236" cy="10950236"/>
            <a:chOff x="0" y="0"/>
            <a:chExt cx="14600315" cy="14600315"/>
          </a:xfrm>
        </p:grpSpPr>
        <p:sp>
          <p:nvSpPr>
            <p:cNvPr name="Freeform 6" id="6"/>
            <p:cNvSpPr/>
            <p:nvPr/>
          </p:nvSpPr>
          <p:spPr>
            <a:xfrm flipH="false" flipV="false" rot="2700000">
              <a:off x="2138167" y="2138167"/>
              <a:ext cx="10323982" cy="10323982"/>
            </a:xfrm>
            <a:custGeom>
              <a:avLst/>
              <a:gdLst/>
              <a:ahLst/>
              <a:cxnLst/>
              <a:rect r="r" b="b" t="t" l="l"/>
              <a:pathLst>
                <a:path h="10323982" w="10323982">
                  <a:moveTo>
                    <a:pt x="0" y="0"/>
                  </a:moveTo>
                  <a:lnTo>
                    <a:pt x="10323981" y="0"/>
                  </a:lnTo>
                  <a:lnTo>
                    <a:pt x="10323981" y="10323981"/>
                  </a:lnTo>
                  <a:lnTo>
                    <a:pt x="0" y="10323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74741" y="2515121"/>
              <a:ext cx="4806481" cy="4536117"/>
            </a:xfrm>
            <a:custGeom>
              <a:avLst/>
              <a:gdLst/>
              <a:ahLst/>
              <a:cxnLst/>
              <a:rect r="r" b="b" t="t" l="l"/>
              <a:pathLst>
                <a:path h="4536117" w="4806481">
                  <a:moveTo>
                    <a:pt x="0" y="0"/>
                  </a:moveTo>
                  <a:lnTo>
                    <a:pt x="4806481" y="0"/>
                  </a:lnTo>
                  <a:lnTo>
                    <a:pt x="4806481" y="4536117"/>
                  </a:lnTo>
                  <a:lnTo>
                    <a:pt x="0" y="45361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9503582">
              <a:off x="10539017" y="6650824"/>
              <a:ext cx="2910358" cy="2746651"/>
            </a:xfrm>
            <a:custGeom>
              <a:avLst/>
              <a:gdLst/>
              <a:ahLst/>
              <a:cxnLst/>
              <a:rect r="r" b="b" t="t" l="l"/>
              <a:pathLst>
                <a:path h="2746651" w="2910358">
                  <a:moveTo>
                    <a:pt x="0" y="0"/>
                  </a:moveTo>
                  <a:lnTo>
                    <a:pt x="2910358" y="0"/>
                  </a:lnTo>
                  <a:lnTo>
                    <a:pt x="2910358" y="2746650"/>
                  </a:lnTo>
                  <a:lnTo>
                    <a:pt x="0" y="2746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9" id="9"/>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10" id="10"/>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5355341" y="3750260"/>
            <a:ext cx="6800965" cy="5241479"/>
          </a:xfrm>
          <a:prstGeom prst="rect">
            <a:avLst/>
          </a:prstGeom>
        </p:spPr>
        <p:txBody>
          <a:bodyPr anchor="t" rtlCol="false" tIns="0" lIns="0" bIns="0" rIns="0">
            <a:spAutoFit/>
          </a:bodyPr>
          <a:lstStyle/>
          <a:p>
            <a:pPr algn="ctr">
              <a:lnSpc>
                <a:spcPts val="3499"/>
              </a:lnSpc>
            </a:pPr>
            <a:r>
              <a:rPr lang="en-US" sz="2499">
                <a:solidFill>
                  <a:srgbClr val="000000"/>
                </a:solidFill>
                <a:latin typeface="Pangolin"/>
              </a:rPr>
              <a:t>Jika pembayaran terjadi pada akhir setiap periode, disebut anuitas biasa, yang disebut juga anuitas ditangguhkan. Pembayaran hipotek, pinjaman mobil, dan pinjaman mahasiswa umumnya dilakukan pada akhir periode dan karenanya merupakan anuitas biasa. </a:t>
            </a:r>
          </a:p>
          <a:p>
            <a:pPr algn="ctr">
              <a:lnSpc>
                <a:spcPts val="3499"/>
              </a:lnSpc>
            </a:pPr>
            <a:r>
              <a:rPr lang="en-US" sz="2499">
                <a:solidFill>
                  <a:srgbClr val="000000"/>
                </a:solidFill>
                <a:latin typeface="Pangolin"/>
              </a:rPr>
              <a:t>Jika pembayaran dibuat pada setiap awal periode, disebut anuitas jatuh tempo. Pembayaran sewa sewa, premi asuransi jiwa, dan pembayaran lotere adalah contoh anuitas yang jatuh tempo. </a:t>
            </a:r>
          </a:p>
          <a:p>
            <a:pPr algn="ctr">
              <a:lnSpc>
                <a:spcPts val="3499"/>
              </a:lnSpc>
              <a:spcBef>
                <a:spcPct val="0"/>
              </a:spcBef>
            </a:pPr>
            <a:r>
              <a:rPr lang="en-US" sz="2499">
                <a:solidFill>
                  <a:srgbClr val="000000"/>
                </a:solidFill>
                <a:latin typeface="Pangolin"/>
              </a:rPr>
              <a:t>Anuitas biasa lebih umum terjadi di bidang keuangan.</a:t>
            </a:r>
          </a:p>
        </p:txBody>
      </p:sp>
      <p:sp>
        <p:nvSpPr>
          <p:cNvPr name="Freeform 12" id="12"/>
          <p:cNvSpPr/>
          <p:nvPr/>
        </p:nvSpPr>
        <p:spPr>
          <a:xfrm flipH="false" flipV="false" rot="1323373">
            <a:off x="2835637" y="6505531"/>
            <a:ext cx="2424672" cy="978686"/>
          </a:xfrm>
          <a:custGeom>
            <a:avLst/>
            <a:gdLst/>
            <a:ahLst/>
            <a:cxnLst/>
            <a:rect r="r" b="b" t="t" l="l"/>
            <a:pathLst>
              <a:path h="978686" w="2424672">
                <a:moveTo>
                  <a:pt x="0" y="0"/>
                </a:moveTo>
                <a:lnTo>
                  <a:pt x="2424672" y="0"/>
                </a:lnTo>
                <a:lnTo>
                  <a:pt x="2424672" y="978686"/>
                </a:lnTo>
                <a:lnTo>
                  <a:pt x="0" y="9786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2948473" y="2311519"/>
            <a:ext cx="1145853" cy="1486365"/>
          </a:xfrm>
          <a:custGeom>
            <a:avLst/>
            <a:gdLst/>
            <a:ahLst/>
            <a:cxnLst/>
            <a:rect r="r" b="b" t="t" l="l"/>
            <a:pathLst>
              <a:path h="1486365" w="1145853">
                <a:moveTo>
                  <a:pt x="0" y="0"/>
                </a:moveTo>
                <a:lnTo>
                  <a:pt x="1145853" y="0"/>
                </a:lnTo>
                <a:lnTo>
                  <a:pt x="1145853" y="1486366"/>
                </a:lnTo>
                <a:lnTo>
                  <a:pt x="0" y="148636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02987" y="8447015"/>
            <a:ext cx="7467218" cy="1549519"/>
          </a:xfrm>
          <a:custGeom>
            <a:avLst/>
            <a:gdLst/>
            <a:ahLst/>
            <a:cxnLst/>
            <a:rect r="r" b="b" t="t" l="l"/>
            <a:pathLst>
              <a:path h="1549519" w="7467218">
                <a:moveTo>
                  <a:pt x="0" y="0"/>
                </a:moveTo>
                <a:lnTo>
                  <a:pt x="7467217" y="0"/>
                </a:lnTo>
                <a:lnTo>
                  <a:pt x="746721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819235" y="1028700"/>
            <a:ext cx="1561078" cy="1835786"/>
          </a:xfrm>
          <a:custGeom>
            <a:avLst/>
            <a:gdLst/>
            <a:ahLst/>
            <a:cxnLst/>
            <a:rect r="r" b="b" t="t" l="l"/>
            <a:pathLst>
              <a:path h="1835786" w="1561078">
                <a:moveTo>
                  <a:pt x="0" y="0"/>
                </a:moveTo>
                <a:lnTo>
                  <a:pt x="1561078" y="0"/>
                </a:lnTo>
                <a:lnTo>
                  <a:pt x="1561078" y="1835786"/>
                </a:lnTo>
                <a:lnTo>
                  <a:pt x="0" y="18357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96357" y="7332735"/>
            <a:ext cx="1456278" cy="1889040"/>
          </a:xfrm>
          <a:custGeom>
            <a:avLst/>
            <a:gdLst/>
            <a:ahLst/>
            <a:cxnLst/>
            <a:rect r="r" b="b" t="t" l="l"/>
            <a:pathLst>
              <a:path h="1889040" w="1456278">
                <a:moveTo>
                  <a:pt x="0" y="0"/>
                </a:moveTo>
                <a:lnTo>
                  <a:pt x="1456279" y="0"/>
                </a:lnTo>
                <a:lnTo>
                  <a:pt x="1456279" y="1889040"/>
                </a:lnTo>
                <a:lnTo>
                  <a:pt x="0" y="18890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007639" y="4672796"/>
            <a:ext cx="8555145" cy="3809135"/>
          </a:xfrm>
          <a:custGeom>
            <a:avLst/>
            <a:gdLst/>
            <a:ahLst/>
            <a:cxnLst/>
            <a:rect r="r" b="b" t="t" l="l"/>
            <a:pathLst>
              <a:path h="3809135" w="8555145">
                <a:moveTo>
                  <a:pt x="0" y="0"/>
                </a:moveTo>
                <a:lnTo>
                  <a:pt x="8555144" y="0"/>
                </a:lnTo>
                <a:lnTo>
                  <a:pt x="8555144" y="3809135"/>
                </a:lnTo>
                <a:lnTo>
                  <a:pt x="0" y="3809135"/>
                </a:lnTo>
                <a:lnTo>
                  <a:pt x="0" y="0"/>
                </a:lnTo>
                <a:close/>
              </a:path>
            </a:pathLst>
          </a:custGeom>
          <a:blipFill>
            <a:blip r:embed="rId8"/>
            <a:stretch>
              <a:fillRect l="0" t="0" r="0" b="0"/>
            </a:stretch>
          </a:blipFill>
        </p:spPr>
      </p:sp>
      <p:sp>
        <p:nvSpPr>
          <p:cNvPr name="TextBox 8" id="8"/>
          <p:cNvSpPr txBox="true"/>
          <p:nvPr/>
        </p:nvSpPr>
        <p:spPr>
          <a:xfrm rot="0">
            <a:off x="10896028" y="4409791"/>
            <a:ext cx="4217604" cy="4287110"/>
          </a:xfrm>
          <a:prstGeom prst="rect">
            <a:avLst/>
          </a:prstGeom>
        </p:spPr>
        <p:txBody>
          <a:bodyPr anchor="t" rtlCol="false" tIns="0" lIns="0" bIns="0" rIns="0">
            <a:spAutoFit/>
          </a:bodyPr>
          <a:lstStyle/>
          <a:p>
            <a:pPr>
              <a:lnSpc>
                <a:spcPts val="3080"/>
              </a:lnSpc>
              <a:spcBef>
                <a:spcPct val="0"/>
              </a:spcBef>
            </a:pPr>
            <a:r>
              <a:rPr lang="en-US" sz="2200">
                <a:solidFill>
                  <a:srgbClr val="000000"/>
                </a:solidFill>
                <a:latin typeface="Pangolin"/>
              </a:rPr>
              <a:t>Berikut adalah garis waktu untuk anuitas biasa $100, 3 tahun, 5%, dan untuk anuitas yang sama berdasarkan anuitas jatuh tempo. Dengan jatuh tempo anuitas, setiap pembayaran digeser mundur (ke kiri) selama 1 tahun. Dalam contoh diasumsikan bahwa pembayaran sebesar $100 akan dilakukan setiap tahun, jadi ditampilkan pembayaran tersebut dengan tanda minus.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738982" y="5476437"/>
            <a:ext cx="10136517" cy="1400682"/>
          </a:xfrm>
          <a:custGeom>
            <a:avLst/>
            <a:gdLst/>
            <a:ahLst/>
            <a:cxnLst/>
            <a:rect r="r" b="b" t="t" l="l"/>
            <a:pathLst>
              <a:path h="1400682" w="10136517">
                <a:moveTo>
                  <a:pt x="0" y="0"/>
                </a:moveTo>
                <a:lnTo>
                  <a:pt x="10136518" y="0"/>
                </a:lnTo>
                <a:lnTo>
                  <a:pt x="10136518" y="1400682"/>
                </a:lnTo>
                <a:lnTo>
                  <a:pt x="0" y="14006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39573">
            <a:off x="1756623" y="4287077"/>
            <a:ext cx="3796772" cy="4971223"/>
          </a:xfrm>
          <a:custGeom>
            <a:avLst/>
            <a:gdLst/>
            <a:ahLst/>
            <a:cxnLst/>
            <a:rect r="r" b="b" t="t" l="l"/>
            <a:pathLst>
              <a:path h="4971223" w="3796772">
                <a:moveTo>
                  <a:pt x="0" y="0"/>
                </a:moveTo>
                <a:lnTo>
                  <a:pt x="3796772" y="0"/>
                </a:lnTo>
                <a:lnTo>
                  <a:pt x="3796772" y="4971223"/>
                </a:lnTo>
                <a:lnTo>
                  <a:pt x="0" y="49712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5" id="5"/>
          <p:cNvSpPr/>
          <p:nvPr/>
        </p:nvSpPr>
        <p:spPr>
          <a:xfrm flipH="false" flipV="false" rot="0">
            <a:off x="-2413640" y="-139182"/>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636302">
            <a:off x="13668681" y="340279"/>
            <a:ext cx="3682246" cy="3253767"/>
          </a:xfrm>
          <a:custGeom>
            <a:avLst/>
            <a:gdLst/>
            <a:ahLst/>
            <a:cxnLst/>
            <a:rect r="r" b="b" t="t" l="l"/>
            <a:pathLst>
              <a:path h="3253767" w="3682246">
                <a:moveTo>
                  <a:pt x="0" y="0"/>
                </a:moveTo>
                <a:lnTo>
                  <a:pt x="3682246" y="0"/>
                </a:lnTo>
                <a:lnTo>
                  <a:pt x="3682246" y="3253767"/>
                </a:lnTo>
                <a:lnTo>
                  <a:pt x="0" y="32537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2888710" y="2961845"/>
            <a:ext cx="12487041" cy="1270000"/>
          </a:xfrm>
          <a:prstGeom prst="rect">
            <a:avLst/>
          </a:prstGeom>
        </p:spPr>
        <p:txBody>
          <a:bodyPr anchor="t" rtlCol="false" tIns="0" lIns="0" bIns="0" rIns="0">
            <a:spAutoFit/>
          </a:bodyPr>
          <a:lstStyle/>
          <a:p>
            <a:pPr algn="ctr" marL="0" indent="0" lvl="0">
              <a:lnSpc>
                <a:spcPts val="9799"/>
              </a:lnSpc>
              <a:spcBef>
                <a:spcPct val="0"/>
              </a:spcBef>
            </a:pPr>
            <a:r>
              <a:rPr lang="en-US" sz="6999" spc="419">
                <a:solidFill>
                  <a:srgbClr val="000000"/>
                </a:solidFill>
                <a:latin typeface="AC Fat Bamboo"/>
              </a:rPr>
              <a:t>Nilai Masa Depan dari Anuitas Biasa</a:t>
            </a:r>
          </a:p>
        </p:txBody>
      </p:sp>
      <p:sp>
        <p:nvSpPr>
          <p:cNvPr name="TextBox 8" id="8"/>
          <p:cNvSpPr txBox="true"/>
          <p:nvPr/>
        </p:nvSpPr>
        <p:spPr>
          <a:xfrm rot="0">
            <a:off x="4149321" y="5395576"/>
            <a:ext cx="10024867" cy="1349991"/>
          </a:xfrm>
          <a:prstGeom prst="rect">
            <a:avLst/>
          </a:prstGeom>
        </p:spPr>
        <p:txBody>
          <a:bodyPr anchor="t" rtlCol="false" tIns="0" lIns="0" bIns="0" rIns="0">
            <a:spAutoFit/>
          </a:bodyPr>
          <a:lstStyle/>
          <a:p>
            <a:pPr algn="ctr">
              <a:lnSpc>
                <a:spcPts val="2757"/>
              </a:lnSpc>
              <a:spcBef>
                <a:spcPct val="0"/>
              </a:spcBef>
            </a:pPr>
            <a:r>
              <a:rPr lang="en-US" sz="1969">
                <a:solidFill>
                  <a:srgbClr val="000000"/>
                </a:solidFill>
                <a:latin typeface="Pangolin"/>
              </a:rPr>
              <a:t>Pada gambar garis waktunya ditunjukkan sebelumnya, di mana Anda menyetor $100 pada akhir setiap tahun selama 3 tahun dan memperoleh 5% per tahun. Gambar dibawah menunjukkan cara menghitung nilai anuitas masa depan (FVAN), menggunakan pendekatan yang sama yang digunakan untuk arus kas tunggal.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70149" y="4371397"/>
            <a:ext cx="7313296" cy="4464177"/>
            <a:chOff x="0" y="0"/>
            <a:chExt cx="9751061" cy="5952237"/>
          </a:xfrm>
        </p:grpSpPr>
        <p:grpSp>
          <p:nvGrpSpPr>
            <p:cNvPr name="Group 3" id="3"/>
            <p:cNvGrpSpPr>
              <a:grpSpLocks noChangeAspect="true"/>
            </p:cNvGrpSpPr>
            <p:nvPr/>
          </p:nvGrpSpPr>
          <p:grpSpPr>
            <a:xfrm rot="0">
              <a:off x="254000" y="254000"/>
              <a:ext cx="9497061" cy="5698237"/>
              <a:chOff x="0" y="0"/>
              <a:chExt cx="6350000" cy="3810000"/>
            </a:xfrm>
          </p:grpSpPr>
          <p:sp>
            <p:nvSpPr>
              <p:cNvPr name="Freeform 4" id="4"/>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5" id="5"/>
            <p:cNvGrpSpPr>
              <a:grpSpLocks noChangeAspect="true"/>
            </p:cNvGrpSpPr>
            <p:nvPr/>
          </p:nvGrpSpPr>
          <p:grpSpPr>
            <a:xfrm rot="0">
              <a:off x="0" y="0"/>
              <a:ext cx="9497061" cy="5698237"/>
              <a:chOff x="0" y="0"/>
              <a:chExt cx="6350000" cy="3810000"/>
            </a:xfrm>
          </p:grpSpPr>
          <p:sp>
            <p:nvSpPr>
              <p:cNvPr name="Freeform 6" id="6"/>
              <p:cNvSpPr/>
              <p:nvPr/>
            </p:nvSpPr>
            <p:spPr>
              <a:xfrm flipH="false" flipV="false" rot="6000">
                <a:off x="-2824" y="-5042"/>
                <a:ext cx="6355647" cy="3820084"/>
              </a:xfrm>
              <a:custGeom>
                <a:avLst/>
                <a:gdLst/>
                <a:ahLst/>
                <a:cxnLst/>
                <a:rect r="r" b="b" t="t" l="l"/>
                <a:pathLst>
                  <a:path h="3820084" w="6355647">
                    <a:moveTo>
                      <a:pt x="5045" y="3185581"/>
                    </a:moveTo>
                    <a:lnTo>
                      <a:pt x="612" y="645585"/>
                    </a:lnTo>
                    <a:cubicBezTo>
                      <a:pt x="0" y="295066"/>
                      <a:pt x="283984" y="10090"/>
                      <a:pt x="634503" y="9478"/>
                    </a:cubicBezTo>
                    <a:lnTo>
                      <a:pt x="5714495" y="612"/>
                    </a:lnTo>
                    <a:cubicBezTo>
                      <a:pt x="6065015" y="0"/>
                      <a:pt x="6349991" y="283983"/>
                      <a:pt x="6350603" y="634503"/>
                    </a:cubicBezTo>
                    <a:lnTo>
                      <a:pt x="6355036" y="3174499"/>
                    </a:lnTo>
                    <a:cubicBezTo>
                      <a:pt x="6355648" y="3525018"/>
                      <a:pt x="6071665" y="3809994"/>
                      <a:pt x="5721145" y="3810606"/>
                    </a:cubicBezTo>
                    <a:lnTo>
                      <a:pt x="641153" y="3819472"/>
                    </a:lnTo>
                    <a:cubicBezTo>
                      <a:pt x="290633" y="3820084"/>
                      <a:pt x="5657" y="3536101"/>
                      <a:pt x="5045" y="3185581"/>
                    </a:cubicBezTo>
                    <a:close/>
                  </a:path>
                </a:pathLst>
              </a:custGeom>
              <a:blipFill>
                <a:blip r:embed="rId2"/>
                <a:stretch>
                  <a:fillRect l="-6" t="-13425" r="-11" b="-12382"/>
                </a:stretch>
              </a:blipFill>
            </p:spPr>
          </p:sp>
        </p:grpSp>
      </p:grpSp>
      <p:sp>
        <p:nvSpPr>
          <p:cNvPr name="Freeform 7" id="7"/>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50171" t="0" r="0" b="0"/>
            </a:stretch>
          </a:blipFill>
        </p:spPr>
      </p:sp>
      <p:sp>
        <p:nvSpPr>
          <p:cNvPr name="Freeform 9" id="9"/>
          <p:cNvSpPr/>
          <p:nvPr/>
        </p:nvSpPr>
        <p:spPr>
          <a:xfrm flipH="false" flipV="false" rot="0">
            <a:off x="-13456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4114635">
            <a:off x="1675814" y="7036590"/>
            <a:ext cx="2849988" cy="2689676"/>
          </a:xfrm>
          <a:custGeom>
            <a:avLst/>
            <a:gdLst/>
            <a:ahLst/>
            <a:cxnLst/>
            <a:rect r="r" b="b" t="t" l="l"/>
            <a:pathLst>
              <a:path h="2689676" w="2849988">
                <a:moveTo>
                  <a:pt x="0" y="0"/>
                </a:moveTo>
                <a:lnTo>
                  <a:pt x="2849988" y="0"/>
                </a:lnTo>
                <a:lnTo>
                  <a:pt x="2849988" y="2689676"/>
                </a:lnTo>
                <a:lnTo>
                  <a:pt x="0" y="26896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3682441" y="774760"/>
            <a:ext cx="2929932" cy="2765124"/>
          </a:xfrm>
          <a:custGeom>
            <a:avLst/>
            <a:gdLst/>
            <a:ahLst/>
            <a:cxnLst/>
            <a:rect r="r" b="b" t="t" l="l"/>
            <a:pathLst>
              <a:path h="2765124" w="2929932">
                <a:moveTo>
                  <a:pt x="0" y="0"/>
                </a:moveTo>
                <a:lnTo>
                  <a:pt x="2929932" y="0"/>
                </a:lnTo>
                <a:lnTo>
                  <a:pt x="2929932" y="2765123"/>
                </a:lnTo>
                <a:lnTo>
                  <a:pt x="0" y="27651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3740705" y="8381428"/>
            <a:ext cx="1040846" cy="1086272"/>
          </a:xfrm>
          <a:custGeom>
            <a:avLst/>
            <a:gdLst/>
            <a:ahLst/>
            <a:cxnLst/>
            <a:rect r="r" b="b" t="t" l="l"/>
            <a:pathLst>
              <a:path h="1086272" w="1040846">
                <a:moveTo>
                  <a:pt x="0" y="0"/>
                </a:moveTo>
                <a:lnTo>
                  <a:pt x="1040846" y="0"/>
                </a:lnTo>
                <a:lnTo>
                  <a:pt x="1040846" y="1086272"/>
                </a:lnTo>
                <a:lnTo>
                  <a:pt x="0" y="10862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4056892">
            <a:off x="14836442" y="2821073"/>
            <a:ext cx="2319495" cy="692293"/>
          </a:xfrm>
          <a:custGeom>
            <a:avLst/>
            <a:gdLst/>
            <a:ahLst/>
            <a:cxnLst/>
            <a:rect r="r" b="b" t="t" l="l"/>
            <a:pathLst>
              <a:path h="692293" w="2319495">
                <a:moveTo>
                  <a:pt x="0" y="0"/>
                </a:moveTo>
                <a:lnTo>
                  <a:pt x="2319496" y="0"/>
                </a:lnTo>
                <a:lnTo>
                  <a:pt x="2319496" y="692293"/>
                </a:lnTo>
                <a:lnTo>
                  <a:pt x="0" y="6922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730160" y="4488948"/>
            <a:ext cx="4290491" cy="3760061"/>
          </a:xfrm>
          <a:prstGeom prst="rect">
            <a:avLst/>
          </a:prstGeom>
        </p:spPr>
        <p:txBody>
          <a:bodyPr anchor="t" rtlCol="false" tIns="0" lIns="0" bIns="0" rIns="0">
            <a:spAutoFit/>
          </a:bodyPr>
          <a:lstStyle/>
          <a:p>
            <a:pPr algn="r" marL="0" indent="0" lvl="0">
              <a:lnSpc>
                <a:spcPts val="2700"/>
              </a:lnSpc>
              <a:spcBef>
                <a:spcPct val="0"/>
              </a:spcBef>
            </a:pPr>
            <a:r>
              <a:rPr lang="en-US" sz="1800">
                <a:solidFill>
                  <a:srgbClr val="000000"/>
                </a:solidFill>
                <a:latin typeface="Pangolin"/>
              </a:rPr>
              <a:t>Gabungkan setiap pembayaran ke Waktu 3, dan kemudian menjumlahkan nilai gabungan tersebut di Sel F254 untuk menemukan FV anuitas, FVA3 $315 25 (kita mengabaikan tanda negatif pada garis waktu agar konsisten dengan hasil dari metode lain). Pembayaran pertama menghasilkan bunga selama dua periode, pembayaran kedua untuk satu periode, dan pembayaran ketiga tidak menghasilkan bunga karena dilakukan pada akhir umur anuitas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2485" y="2159422"/>
            <a:ext cx="3392004" cy="3392004"/>
          </a:xfrm>
          <a:custGeom>
            <a:avLst/>
            <a:gdLst/>
            <a:ahLst/>
            <a:cxnLst/>
            <a:rect r="r" b="b" t="t" l="l"/>
            <a:pathLst>
              <a:path h="3392004" w="3392004">
                <a:moveTo>
                  <a:pt x="0" y="0"/>
                </a:moveTo>
                <a:lnTo>
                  <a:pt x="3392004" y="0"/>
                </a:lnTo>
                <a:lnTo>
                  <a:pt x="3392004" y="3392005"/>
                </a:lnTo>
                <a:lnTo>
                  <a:pt x="0" y="3392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38442" y="2656307"/>
            <a:ext cx="16220858" cy="1104825"/>
          </a:xfrm>
          <a:prstGeom prst="rect">
            <a:avLst/>
          </a:prstGeom>
        </p:spPr>
        <p:txBody>
          <a:bodyPr anchor="t" rtlCol="false" tIns="0" lIns="0" bIns="0" rIns="0">
            <a:spAutoFit/>
          </a:bodyPr>
          <a:lstStyle/>
          <a:p>
            <a:pPr algn="ctr" marL="0" indent="0" lvl="0">
              <a:lnSpc>
                <a:spcPts val="8400"/>
              </a:lnSpc>
              <a:spcBef>
                <a:spcPct val="0"/>
              </a:spcBef>
            </a:pPr>
            <a:r>
              <a:rPr lang="en-US" sz="6000" spc="576">
                <a:solidFill>
                  <a:srgbClr val="000000"/>
                </a:solidFill>
                <a:latin typeface="AC Fat Bamboo"/>
              </a:rPr>
              <a:t>Nilai Masa Depan dari Anuitas Jatuh Tempo</a:t>
            </a:r>
          </a:p>
        </p:txBody>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329175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4">
              <a:extLst>
                <a:ext uri="{96DAC541-7B7A-43D3-8B79-37D633B846F1}">
                  <asvg:svgBlip xmlns:asvg="http://schemas.microsoft.com/office/drawing/2016/SVG/main" r:embed="rId5"/>
                </a:ext>
              </a:extLst>
            </a:blip>
            <a:stretch>
              <a:fillRect l="-50171" t="0" r="0" b="0"/>
            </a:stretch>
          </a:blipFill>
        </p:spPr>
      </p:sp>
      <p:sp>
        <p:nvSpPr>
          <p:cNvPr name="Freeform 7" id="7"/>
          <p:cNvSpPr/>
          <p:nvPr/>
        </p:nvSpPr>
        <p:spPr>
          <a:xfrm flipH="false" flipV="false" rot="0">
            <a:off x="13157451" y="5741927"/>
            <a:ext cx="2831125" cy="3706873"/>
          </a:xfrm>
          <a:custGeom>
            <a:avLst/>
            <a:gdLst/>
            <a:ahLst/>
            <a:cxnLst/>
            <a:rect r="r" b="b" t="t" l="l"/>
            <a:pathLst>
              <a:path h="3706873" w="2831125">
                <a:moveTo>
                  <a:pt x="0" y="0"/>
                </a:moveTo>
                <a:lnTo>
                  <a:pt x="2831124" y="0"/>
                </a:lnTo>
                <a:lnTo>
                  <a:pt x="2831124" y="3706873"/>
                </a:lnTo>
                <a:lnTo>
                  <a:pt x="0" y="3706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741163" y="5008907"/>
            <a:ext cx="9742974" cy="3059172"/>
          </a:xfrm>
          <a:prstGeom prst="rect">
            <a:avLst/>
          </a:prstGeom>
        </p:spPr>
        <p:txBody>
          <a:bodyPr anchor="t" rtlCol="false" tIns="0" lIns="0" bIns="0" rIns="0">
            <a:spAutoFit/>
          </a:bodyPr>
          <a:lstStyle/>
          <a:p>
            <a:pPr algn="just">
              <a:lnSpc>
                <a:spcPts val="4060"/>
              </a:lnSpc>
            </a:pPr>
            <a:r>
              <a:rPr lang="en-US" sz="2900">
                <a:solidFill>
                  <a:srgbClr val="000000"/>
                </a:solidFill>
                <a:latin typeface="Pangolin"/>
              </a:rPr>
              <a:t>KARENA SETIAP PEMBAYARAN TERJADI SATU PERIODE LEBIH AWAL DENGAN JATUH TEMPO ANUITAS, SEMUA PEMBAYARAN AKAN MENGHASILKAN BUNGA UNTUK SATU PERIODE TAMBAHAN. OLEH KARENA ITU, FV SUATU ANUITAS JATUH TEMPO AKAN LEBIH BESAR DIBANDINGKAN DENGAN ANUITAS BIASA YANG SERUPA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DAFu87V0HOQ</dc:identifier>
  <dcterms:modified xsi:type="dcterms:W3CDTF">2011-08-01T06:04:30Z</dcterms:modified>
  <cp:revision>1</cp:revision>
  <dc:title>Black and White Pastel Scrapbook Company Profile Presentation</dc:title>
</cp:coreProperties>
</file>